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6858000" cx="9144000"/>
  <p:notesSz cx="7053250" cy="9393225"/>
  <p:embeddedFontLst>
    <p:embeddedFont>
      <p:font typeface="Noto Sans Symbols"/>
      <p:regular r:id="rId34"/>
      <p:bold r:id="rId35"/>
    </p:embeddedFont>
    <p:embeddedFont>
      <p:font typeface="PT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0" roundtripDataSignature="AMtx7mgyyifKZ/XQujJj5CtKJ7ekX2Dl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NotoSansSymbols-bold.fntdata"/><Relationship Id="rId12" Type="http://schemas.openxmlformats.org/officeDocument/2006/relationships/slide" Target="slides/slide6.xml"/><Relationship Id="rId34" Type="http://schemas.openxmlformats.org/officeDocument/2006/relationships/font" Target="fonts/NotoSansSymbols-regular.fntdata"/><Relationship Id="rId15" Type="http://schemas.openxmlformats.org/officeDocument/2006/relationships/slide" Target="slides/slide9.xml"/><Relationship Id="rId37" Type="http://schemas.openxmlformats.org/officeDocument/2006/relationships/font" Target="fonts/PTSans-bold.fntdata"/><Relationship Id="rId14" Type="http://schemas.openxmlformats.org/officeDocument/2006/relationships/slide" Target="slides/slide8.xml"/><Relationship Id="rId36" Type="http://schemas.openxmlformats.org/officeDocument/2006/relationships/font" Target="fonts/PTSans-regular.fntdata"/><Relationship Id="rId17" Type="http://schemas.openxmlformats.org/officeDocument/2006/relationships/slide" Target="slides/slide11.xml"/><Relationship Id="rId39" Type="http://schemas.openxmlformats.org/officeDocument/2006/relationships/font" Target="fonts/PTSans-boldItalic.fntdata"/><Relationship Id="rId16" Type="http://schemas.openxmlformats.org/officeDocument/2006/relationships/slide" Target="slides/slide10.xml"/><Relationship Id="rId38" Type="http://schemas.openxmlformats.org/officeDocument/2006/relationships/font" Target="fonts/PTSans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55938" cy="471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95738" y="0"/>
            <a:ext cx="3055937" cy="471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921750"/>
            <a:ext cx="3055938" cy="471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95738" y="8921750"/>
            <a:ext cx="3055937" cy="471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8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9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4" name="Google Shape;494;p9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When possible, it helps to use the same pairings of adjectives (lesser/greater  small/large  long/short)</a:t>
            </a:r>
            <a:endParaRPr/>
          </a:p>
        </p:txBody>
      </p:sp>
      <p:sp>
        <p:nvSpPr>
          <p:cNvPr id="495" name="Google Shape;495;p9:notes"/>
          <p:cNvSpPr txBox="1"/>
          <p:nvPr>
            <p:ph idx="12" type="sldNum"/>
          </p:nvPr>
        </p:nvSpPr>
        <p:spPr>
          <a:xfrm>
            <a:off x="3995738" y="8921750"/>
            <a:ext cx="3055937" cy="471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1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1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2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Period and frequency</a:t>
            </a:r>
            <a:endParaRPr/>
          </a:p>
        </p:txBody>
      </p:sp>
      <p:sp>
        <p:nvSpPr>
          <p:cNvPr id="508" name="Google Shape;508;p12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3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15" name="Google Shape;515;p13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3:notes"/>
          <p:cNvSpPr txBox="1"/>
          <p:nvPr>
            <p:ph idx="12" type="sldNum"/>
          </p:nvPr>
        </p:nvSpPr>
        <p:spPr>
          <a:xfrm>
            <a:off x="3995738" y="8921750"/>
            <a:ext cx="3055937" cy="471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14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4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5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15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16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04" name="Google Shape;604;p16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6:notes"/>
          <p:cNvSpPr txBox="1"/>
          <p:nvPr>
            <p:ph idx="12" type="sldNum"/>
          </p:nvPr>
        </p:nvSpPr>
        <p:spPr>
          <a:xfrm>
            <a:off x="3995738" y="8921750"/>
            <a:ext cx="3055937" cy="471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7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17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8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18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b4e4a5754e_0_0:notes"/>
          <p:cNvSpPr/>
          <p:nvPr>
            <p:ph idx="2" type="sldImg"/>
          </p:nvPr>
        </p:nvSpPr>
        <p:spPr>
          <a:xfrm>
            <a:off x="1412875" y="1174750"/>
            <a:ext cx="4227600" cy="3170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b4e4a5754e_0_0:notes"/>
          <p:cNvSpPr txBox="1"/>
          <p:nvPr>
            <p:ph idx="1" type="body"/>
          </p:nvPr>
        </p:nvSpPr>
        <p:spPr>
          <a:xfrm>
            <a:off x="704850" y="4521200"/>
            <a:ext cx="5643600" cy="369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g2b4e4a5754e_0_0:notes"/>
          <p:cNvSpPr txBox="1"/>
          <p:nvPr>
            <p:ph idx="12" type="sldNum"/>
          </p:nvPr>
        </p:nvSpPr>
        <p:spPr>
          <a:xfrm>
            <a:off x="3995738" y="8921750"/>
            <a:ext cx="3055800" cy="471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9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3" name="Google Shape;623;p19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Know the pairs  - look for capital vs. lowercase</a:t>
            </a:r>
            <a:endParaRPr/>
          </a:p>
        </p:txBody>
      </p:sp>
      <p:sp>
        <p:nvSpPr>
          <p:cNvPr id="624" name="Google Shape;624;p19:notes"/>
          <p:cNvSpPr txBox="1"/>
          <p:nvPr>
            <p:ph idx="12" type="sldNum"/>
          </p:nvPr>
        </p:nvSpPr>
        <p:spPr>
          <a:xfrm>
            <a:off x="3995738" y="8921750"/>
            <a:ext cx="3055937" cy="471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20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p20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 know this number-line is not the official math number-line.  It is to help you with the conversion.</a:t>
            </a:r>
            <a:endParaRPr/>
          </a:p>
        </p:txBody>
      </p:sp>
      <p:sp>
        <p:nvSpPr>
          <p:cNvPr id="687" name="Google Shape;687;p20:notes"/>
          <p:cNvSpPr txBox="1"/>
          <p:nvPr>
            <p:ph idx="12" type="sldNum"/>
          </p:nvPr>
        </p:nvSpPr>
        <p:spPr>
          <a:xfrm>
            <a:off x="3995738" y="8921750"/>
            <a:ext cx="3055937" cy="471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21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21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22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22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23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23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24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712" name="Google Shape;712;p24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4:notes"/>
          <p:cNvSpPr txBox="1"/>
          <p:nvPr>
            <p:ph idx="12" type="sldNum"/>
          </p:nvPr>
        </p:nvSpPr>
        <p:spPr>
          <a:xfrm>
            <a:off x="3995738" y="8921750"/>
            <a:ext cx="3055937" cy="471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25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25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26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26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4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5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6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0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0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7:notes"/>
          <p:cNvSpPr txBox="1"/>
          <p:nvPr>
            <p:ph idx="1" type="body"/>
          </p:nvPr>
        </p:nvSpPr>
        <p:spPr>
          <a:xfrm>
            <a:off x="704850" y="4521200"/>
            <a:ext cx="5643563" cy="369728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7:notes"/>
          <p:cNvSpPr/>
          <p:nvPr>
            <p:ph idx="2" type="sldImg"/>
          </p:nvPr>
        </p:nvSpPr>
        <p:spPr>
          <a:xfrm>
            <a:off x="1412875" y="1174750"/>
            <a:ext cx="4227513" cy="317023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7" name="Google Shape;57;p28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2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28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9" name="Google Shape;59;p28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8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8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8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8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8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28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" name="Google Shape;66;p28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8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28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28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8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8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2" name="Google Shape;72;p28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8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4" name="Google Shape;74;p28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8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8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" name="Google Shape;77;p28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8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8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28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8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28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8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4" name="Google Shape;84;p28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8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28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8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8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8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28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28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8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3" name="Google Shape;93;p28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8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8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Google Shape;96;p28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8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8" name="Google Shape;98;p28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8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8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1" name="Google Shape;101;p28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8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28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8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8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28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28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8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8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0" name="Google Shape;110;p28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8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2" name="Google Shape;112;p28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28"/>
          <p:cNvSpPr txBox="1"/>
          <p:nvPr>
            <p:ph type="ctrTitle"/>
          </p:nvPr>
        </p:nvSpPr>
        <p:spPr>
          <a:xfrm>
            <a:off x="1900238" y="1122363"/>
            <a:ext cx="6593681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8"/>
          <p:cNvSpPr txBox="1"/>
          <p:nvPr>
            <p:ph idx="1" type="subTitle"/>
          </p:nvPr>
        </p:nvSpPr>
        <p:spPr>
          <a:xfrm>
            <a:off x="1900238" y="3602038"/>
            <a:ext cx="6593681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15" name="Google Shape;115;p28"/>
          <p:cNvSpPr txBox="1"/>
          <p:nvPr>
            <p:ph idx="10" type="dt"/>
          </p:nvPr>
        </p:nvSpPr>
        <p:spPr>
          <a:xfrm>
            <a:off x="5801052" y="541020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8"/>
          <p:cNvSpPr txBox="1"/>
          <p:nvPr>
            <p:ph idx="11" type="ftr"/>
          </p:nvPr>
        </p:nvSpPr>
        <p:spPr>
          <a:xfrm>
            <a:off x="1900237" y="5410202"/>
            <a:ext cx="38436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7915603" y="5410200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1"/>
          <p:cNvSpPr txBox="1"/>
          <p:nvPr>
            <p:ph type="title"/>
          </p:nvPr>
        </p:nvSpPr>
        <p:spPr>
          <a:xfrm>
            <a:off x="860029" y="609601"/>
            <a:ext cx="2892028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41"/>
          <p:cNvSpPr txBox="1"/>
          <p:nvPr>
            <p:ph idx="1" type="body"/>
          </p:nvPr>
        </p:nvSpPr>
        <p:spPr>
          <a:xfrm>
            <a:off x="3867150" y="592666"/>
            <a:ext cx="4418407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70" name="Google Shape;170;p41"/>
          <p:cNvSpPr txBox="1"/>
          <p:nvPr>
            <p:ph idx="2" type="body"/>
          </p:nvPr>
        </p:nvSpPr>
        <p:spPr>
          <a:xfrm>
            <a:off x="860029" y="2249486"/>
            <a:ext cx="2892028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71" name="Google Shape;171;p41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41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41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2"/>
          <p:cNvSpPr txBox="1"/>
          <p:nvPr>
            <p:ph type="title"/>
          </p:nvPr>
        </p:nvSpPr>
        <p:spPr>
          <a:xfrm>
            <a:off x="856061" y="609600"/>
            <a:ext cx="3753962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42"/>
          <p:cNvSpPr/>
          <p:nvPr>
            <p:ph idx="2" type="pic"/>
          </p:nvPr>
        </p:nvSpPr>
        <p:spPr>
          <a:xfrm>
            <a:off x="4832866" y="609600"/>
            <a:ext cx="3452693" cy="5181602"/>
          </a:xfrm>
          <a:prstGeom prst="round2DiagRect">
            <a:avLst>
              <a:gd fmla="val 6074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77" name="Google Shape;177;p42"/>
          <p:cNvSpPr txBox="1"/>
          <p:nvPr>
            <p:ph idx="1" type="body"/>
          </p:nvPr>
        </p:nvSpPr>
        <p:spPr>
          <a:xfrm>
            <a:off x="856059" y="2249486"/>
            <a:ext cx="3753964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78" name="Google Shape;178;p42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42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42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3"/>
          <p:cNvSpPr txBox="1"/>
          <p:nvPr>
            <p:ph type="title"/>
          </p:nvPr>
        </p:nvSpPr>
        <p:spPr>
          <a:xfrm>
            <a:off x="856058" y="4304665"/>
            <a:ext cx="7434266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43"/>
          <p:cNvSpPr/>
          <p:nvPr>
            <p:ph idx="2" type="pic"/>
          </p:nvPr>
        </p:nvSpPr>
        <p:spPr>
          <a:xfrm>
            <a:off x="856058" y="606426"/>
            <a:ext cx="7434266" cy="3299778"/>
          </a:xfrm>
          <a:prstGeom prst="round2DiagRect">
            <a:avLst>
              <a:gd fmla="val 5101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84" name="Google Shape;184;p43"/>
          <p:cNvSpPr txBox="1"/>
          <p:nvPr>
            <p:ph idx="1" type="body"/>
          </p:nvPr>
        </p:nvSpPr>
        <p:spPr>
          <a:xfrm>
            <a:off x="856024" y="5124020"/>
            <a:ext cx="7433144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5" name="Google Shape;185;p43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43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43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/>
          <p:nvPr>
            <p:ph type="title"/>
          </p:nvPr>
        </p:nvSpPr>
        <p:spPr>
          <a:xfrm>
            <a:off x="856093" y="609600"/>
            <a:ext cx="7429466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34"/>
          <p:cNvSpPr txBox="1"/>
          <p:nvPr>
            <p:ph idx="1" type="body"/>
          </p:nvPr>
        </p:nvSpPr>
        <p:spPr>
          <a:xfrm>
            <a:off x="856058" y="4419600"/>
            <a:ext cx="7428344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1" name="Google Shape;191;p34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4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34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 txBox="1"/>
          <p:nvPr>
            <p:ph type="title"/>
          </p:nvPr>
        </p:nvSpPr>
        <p:spPr>
          <a:xfrm>
            <a:off x="1084659" y="609600"/>
            <a:ext cx="6977064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44"/>
          <p:cNvSpPr txBox="1"/>
          <p:nvPr>
            <p:ph idx="1" type="body"/>
          </p:nvPr>
        </p:nvSpPr>
        <p:spPr>
          <a:xfrm>
            <a:off x="1290484" y="3365557"/>
            <a:ext cx="6564224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7" name="Google Shape;197;p44"/>
          <p:cNvSpPr txBox="1"/>
          <p:nvPr>
            <p:ph idx="2" type="body"/>
          </p:nvPr>
        </p:nvSpPr>
        <p:spPr>
          <a:xfrm>
            <a:off x="856058" y="4309919"/>
            <a:ext cx="74295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8" name="Google Shape;198;p44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44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44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1" name="Google Shape;201;p44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202" name="Google Shape;202;p44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5"/>
          <p:cNvSpPr txBox="1"/>
          <p:nvPr>
            <p:ph type="title"/>
          </p:nvPr>
        </p:nvSpPr>
        <p:spPr>
          <a:xfrm>
            <a:off x="856058" y="2134042"/>
            <a:ext cx="74295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45"/>
          <p:cNvSpPr txBox="1"/>
          <p:nvPr>
            <p:ph idx="1" type="body"/>
          </p:nvPr>
        </p:nvSpPr>
        <p:spPr>
          <a:xfrm>
            <a:off x="856023" y="4657655"/>
            <a:ext cx="7428379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06" name="Google Shape;206;p45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45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45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6"/>
          <p:cNvSpPr txBox="1"/>
          <p:nvPr>
            <p:ph type="title"/>
          </p:nvPr>
        </p:nvSpPr>
        <p:spPr>
          <a:xfrm>
            <a:off x="856060" y="609600"/>
            <a:ext cx="74294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46"/>
          <p:cNvSpPr txBox="1"/>
          <p:nvPr>
            <p:ph idx="1" type="body"/>
          </p:nvPr>
        </p:nvSpPr>
        <p:spPr>
          <a:xfrm>
            <a:off x="856058" y="2674463"/>
            <a:ext cx="2397674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2" name="Google Shape;212;p46"/>
          <p:cNvSpPr txBox="1"/>
          <p:nvPr>
            <p:ph idx="2" type="body"/>
          </p:nvPr>
        </p:nvSpPr>
        <p:spPr>
          <a:xfrm>
            <a:off x="856059" y="3360263"/>
            <a:ext cx="2396432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3" name="Google Shape;213;p46"/>
          <p:cNvSpPr txBox="1"/>
          <p:nvPr>
            <p:ph idx="3" type="body"/>
          </p:nvPr>
        </p:nvSpPr>
        <p:spPr>
          <a:xfrm>
            <a:off x="3386075" y="2677635"/>
            <a:ext cx="238828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4" name="Google Shape;214;p46"/>
          <p:cNvSpPr txBox="1"/>
          <p:nvPr>
            <p:ph idx="4" type="body"/>
          </p:nvPr>
        </p:nvSpPr>
        <p:spPr>
          <a:xfrm>
            <a:off x="3386075" y="3363435"/>
            <a:ext cx="238895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5" name="Google Shape;215;p46"/>
          <p:cNvSpPr txBox="1"/>
          <p:nvPr>
            <p:ph idx="5" type="body"/>
          </p:nvPr>
        </p:nvSpPr>
        <p:spPr>
          <a:xfrm>
            <a:off x="5889332" y="2674463"/>
            <a:ext cx="2396226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6" name="Google Shape;216;p46"/>
          <p:cNvSpPr txBox="1"/>
          <p:nvPr>
            <p:ph idx="6" type="body"/>
          </p:nvPr>
        </p:nvSpPr>
        <p:spPr>
          <a:xfrm>
            <a:off x="5889332" y="3360263"/>
            <a:ext cx="2396226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7" name="Google Shape;217;p46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46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46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7"/>
          <p:cNvSpPr txBox="1"/>
          <p:nvPr>
            <p:ph type="title"/>
          </p:nvPr>
        </p:nvSpPr>
        <p:spPr>
          <a:xfrm>
            <a:off x="856059" y="609600"/>
            <a:ext cx="74294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47"/>
          <p:cNvSpPr txBox="1"/>
          <p:nvPr>
            <p:ph idx="1" type="body"/>
          </p:nvPr>
        </p:nvSpPr>
        <p:spPr>
          <a:xfrm>
            <a:off x="856060" y="4404596"/>
            <a:ext cx="239643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23" name="Google Shape;223;p47"/>
          <p:cNvSpPr/>
          <p:nvPr>
            <p:ph idx="2" type="pic"/>
          </p:nvPr>
        </p:nvSpPr>
        <p:spPr>
          <a:xfrm>
            <a:off x="856060" y="2666998"/>
            <a:ext cx="239643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24" name="Google Shape;224;p47"/>
          <p:cNvSpPr txBox="1"/>
          <p:nvPr>
            <p:ph idx="3" type="body"/>
          </p:nvPr>
        </p:nvSpPr>
        <p:spPr>
          <a:xfrm>
            <a:off x="856060" y="4980859"/>
            <a:ext cx="239643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25" name="Google Shape;225;p47"/>
          <p:cNvSpPr txBox="1"/>
          <p:nvPr>
            <p:ph idx="4" type="body"/>
          </p:nvPr>
        </p:nvSpPr>
        <p:spPr>
          <a:xfrm>
            <a:off x="3366790" y="4404596"/>
            <a:ext cx="24003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26" name="Google Shape;226;p47"/>
          <p:cNvSpPr/>
          <p:nvPr>
            <p:ph idx="5" type="pic"/>
          </p:nvPr>
        </p:nvSpPr>
        <p:spPr>
          <a:xfrm>
            <a:off x="3366790" y="2666998"/>
            <a:ext cx="2399205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27" name="Google Shape;227;p47"/>
          <p:cNvSpPr txBox="1"/>
          <p:nvPr>
            <p:ph idx="6" type="body"/>
          </p:nvPr>
        </p:nvSpPr>
        <p:spPr>
          <a:xfrm>
            <a:off x="3365695" y="4980857"/>
            <a:ext cx="24003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28" name="Google Shape;228;p47"/>
          <p:cNvSpPr txBox="1"/>
          <p:nvPr>
            <p:ph idx="7" type="body"/>
          </p:nvPr>
        </p:nvSpPr>
        <p:spPr>
          <a:xfrm>
            <a:off x="5889426" y="4404595"/>
            <a:ext cx="239305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29" name="Google Shape;229;p47"/>
          <p:cNvSpPr/>
          <p:nvPr>
            <p:ph idx="8" type="pic"/>
          </p:nvPr>
        </p:nvSpPr>
        <p:spPr>
          <a:xfrm>
            <a:off x="5889332" y="2666998"/>
            <a:ext cx="2396227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30" name="Google Shape;230;p47"/>
          <p:cNvSpPr txBox="1"/>
          <p:nvPr>
            <p:ph idx="9" type="body"/>
          </p:nvPr>
        </p:nvSpPr>
        <p:spPr>
          <a:xfrm>
            <a:off x="5889332" y="4980855"/>
            <a:ext cx="2396226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31" name="Google Shape;231;p47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47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47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8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48"/>
          <p:cNvSpPr txBox="1"/>
          <p:nvPr>
            <p:ph idx="1" type="body"/>
          </p:nvPr>
        </p:nvSpPr>
        <p:spPr>
          <a:xfrm rot="5400000">
            <a:off x="2799953" y="305594"/>
            <a:ext cx="3541714" cy="7429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37" name="Google Shape;237;p48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48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48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9"/>
          <p:cNvSpPr txBox="1"/>
          <p:nvPr>
            <p:ph type="title"/>
          </p:nvPr>
        </p:nvSpPr>
        <p:spPr>
          <a:xfrm rot="5400000">
            <a:off x="4942880" y="2448522"/>
            <a:ext cx="5181601" cy="15037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49"/>
          <p:cNvSpPr txBox="1"/>
          <p:nvPr>
            <p:ph idx="1" type="body"/>
          </p:nvPr>
        </p:nvSpPr>
        <p:spPr>
          <a:xfrm rot="5400000">
            <a:off x="1170978" y="294679"/>
            <a:ext cx="5181601" cy="5811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43" name="Google Shape;243;p49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49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49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9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9"/>
          <p:cNvSpPr txBox="1"/>
          <p:nvPr>
            <p:ph idx="1" type="body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1" name="Google Shape;121;p29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9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9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2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32"/>
          <p:cNvSpPr txBox="1"/>
          <p:nvPr>
            <p:ph idx="1" type="body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96" name="Google Shape;296;p32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2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32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"/>
          <p:cNvSpPr txBox="1"/>
          <p:nvPr>
            <p:ph type="title"/>
          </p:nvPr>
        </p:nvSpPr>
        <p:spPr>
          <a:xfrm>
            <a:off x="856093" y="609600"/>
            <a:ext cx="7429466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35"/>
          <p:cNvSpPr txBox="1"/>
          <p:nvPr>
            <p:ph idx="1" type="body"/>
          </p:nvPr>
        </p:nvSpPr>
        <p:spPr>
          <a:xfrm>
            <a:off x="856058" y="4419600"/>
            <a:ext cx="7428344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302" name="Google Shape;302;p35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35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35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0"/>
          <p:cNvSpPr txBox="1"/>
          <p:nvPr>
            <p:ph type="title"/>
          </p:nvPr>
        </p:nvSpPr>
        <p:spPr>
          <a:xfrm>
            <a:off x="762000" y="762000"/>
            <a:ext cx="7924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0"/>
          <p:cNvSpPr txBox="1"/>
          <p:nvPr>
            <p:ph idx="1" type="body"/>
          </p:nvPr>
        </p:nvSpPr>
        <p:spPr>
          <a:xfrm>
            <a:off x="838200" y="2362200"/>
            <a:ext cx="3770313" cy="372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7" name="Google Shape;127;p30"/>
          <p:cNvSpPr txBox="1"/>
          <p:nvPr>
            <p:ph idx="2" type="body"/>
          </p:nvPr>
        </p:nvSpPr>
        <p:spPr>
          <a:xfrm>
            <a:off x="4760913" y="2362200"/>
            <a:ext cx="3770312" cy="372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8" name="Google Shape;128;p30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0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30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able" type="tbl">
  <p:cSld name="TABLE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3"/>
          <p:cNvSpPr txBox="1"/>
          <p:nvPr>
            <p:ph type="title"/>
          </p:nvPr>
        </p:nvSpPr>
        <p:spPr>
          <a:xfrm>
            <a:off x="762000" y="762000"/>
            <a:ext cx="7924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3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33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3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6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6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6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856058" y="1419227"/>
            <a:ext cx="74295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7"/>
          <p:cNvSpPr txBox="1"/>
          <p:nvPr>
            <p:ph idx="1" type="body"/>
          </p:nvPr>
        </p:nvSpPr>
        <p:spPr>
          <a:xfrm>
            <a:off x="856058" y="4424362"/>
            <a:ext cx="74295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37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7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7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8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38"/>
          <p:cNvSpPr txBox="1"/>
          <p:nvPr>
            <p:ph idx="1" type="body"/>
          </p:nvPr>
        </p:nvSpPr>
        <p:spPr>
          <a:xfrm>
            <a:off x="856058" y="2249486"/>
            <a:ext cx="3658792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9" name="Google Shape;149;p38"/>
          <p:cNvSpPr txBox="1"/>
          <p:nvPr>
            <p:ph idx="2" type="body"/>
          </p:nvPr>
        </p:nvSpPr>
        <p:spPr>
          <a:xfrm>
            <a:off x="4629151" y="2249486"/>
            <a:ext cx="3656408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0" name="Google Shape;150;p38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8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8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9"/>
          <p:cNvSpPr txBox="1"/>
          <p:nvPr>
            <p:ph type="title"/>
          </p:nvPr>
        </p:nvSpPr>
        <p:spPr>
          <a:xfrm>
            <a:off x="856058" y="619127"/>
            <a:ext cx="74295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9"/>
          <p:cNvSpPr txBox="1"/>
          <p:nvPr>
            <p:ph idx="1" type="body"/>
          </p:nvPr>
        </p:nvSpPr>
        <p:spPr>
          <a:xfrm>
            <a:off x="1078902" y="2249486"/>
            <a:ext cx="3435949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56" name="Google Shape;156;p39"/>
          <p:cNvSpPr txBox="1"/>
          <p:nvPr>
            <p:ph idx="2" type="body"/>
          </p:nvPr>
        </p:nvSpPr>
        <p:spPr>
          <a:xfrm>
            <a:off x="856058" y="3073398"/>
            <a:ext cx="3658793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7" name="Google Shape;157;p39"/>
          <p:cNvSpPr txBox="1"/>
          <p:nvPr>
            <p:ph idx="3" type="body"/>
          </p:nvPr>
        </p:nvSpPr>
        <p:spPr>
          <a:xfrm>
            <a:off x="4851992" y="2249485"/>
            <a:ext cx="3433565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58" name="Google Shape;158;p39"/>
          <p:cNvSpPr txBox="1"/>
          <p:nvPr>
            <p:ph idx="4" type="body"/>
          </p:nvPr>
        </p:nvSpPr>
        <p:spPr>
          <a:xfrm>
            <a:off x="4629150" y="3073398"/>
            <a:ext cx="3656408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9" name="Google Shape;159;p39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9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9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0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40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40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40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9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8.xml"/><Relationship Id="rId21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0" name="Google Shape;10;p27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2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12" name="Google Shape;12;p27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27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7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7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7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27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7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27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0" name="Google Shape;20;p27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7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7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27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" name="Google Shape;24;p27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5" name="Google Shape;25;p27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27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27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Google Shape;28;p27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7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7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27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7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27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7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27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" name="Google Shape;36;p27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7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7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" name="Google Shape;39;p27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" name="Google Shape;40;p27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27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Google Shape;42;p27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7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7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27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27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27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7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" name="Google Shape;49;p27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7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" name="Google Shape;51;p27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27"/>
          <p:cNvSpPr txBox="1"/>
          <p:nvPr>
            <p:ph idx="1" type="body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3" name="Google Shape;53;p27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4" name="Google Shape;54;p27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5" name="Google Shape;55;p27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247" name="Google Shape;247;p3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2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31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249" name="Google Shape;249;p3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250" name="Google Shape;250;p3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3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4" name="Google Shape;254;p3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6" name="Google Shape;256;p3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57" name="Google Shape;257;p3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0" name="Google Shape;260;p3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61" name="Google Shape;261;p3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62" name="Google Shape;262;p3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3" name="Google Shape;263;p3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4" name="Google Shape;264;p3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5" name="Google Shape;265;p3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3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8" name="Google Shape;268;p3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3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0" name="Google Shape;270;p3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3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2" name="Google Shape;272;p3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3" name="Google Shape;273;p3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3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6" name="Google Shape;276;p3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7" name="Google Shape;277;p31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</p:grpSpPr>
          <p:sp>
            <p:nvSpPr>
              <p:cNvPr id="278" name="Google Shape;278;p3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9" name="Google Shape;279;p3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2" name="Google Shape;282;p3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3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4" name="Google Shape;284;p3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3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6" name="Google Shape;286;p3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3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8" name="Google Shape;288;p31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89" name="Google Shape;289;p31"/>
          <p:cNvSpPr txBox="1"/>
          <p:nvPr>
            <p:ph idx="1" type="body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90" name="Google Shape;290;p31"/>
          <p:cNvSpPr txBox="1"/>
          <p:nvPr>
            <p:ph idx="10" type="dt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91" name="Google Shape;291;p31"/>
          <p:cNvSpPr txBox="1"/>
          <p:nvPr>
            <p:ph idx="11" type="ftr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92" name="Google Shape;292;p31"/>
          <p:cNvSpPr txBox="1"/>
          <p:nvPr>
            <p:ph idx="12" type="sldNum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3"/>
    <p:sldLayoutId id="2147483670" r:id="rId4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youtu.be/sTcqtljxLOk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17.jpg"/><Relationship Id="rId6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2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"/>
          <p:cNvSpPr/>
          <p:nvPr/>
        </p:nvSpPr>
        <p:spPr>
          <a:xfrm>
            <a:off x="0" y="0"/>
            <a:ext cx="9143999" cy="685800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10" name="Google Shape;310;p1"/>
          <p:cNvSpPr txBox="1"/>
          <p:nvPr>
            <p:ph type="ctrTitle"/>
          </p:nvPr>
        </p:nvSpPr>
        <p:spPr>
          <a:xfrm>
            <a:off x="2331720" y="1122363"/>
            <a:ext cx="5669279" cy="3027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Twentieth Century"/>
              <a:buNone/>
            </a:pPr>
            <a:r>
              <a:rPr lang="en-US" sz="4700"/>
              <a:t>PHYSICS </a:t>
            </a:r>
            <a:endParaRPr/>
          </a:p>
        </p:txBody>
      </p:sp>
      <p:sp>
        <p:nvSpPr>
          <p:cNvPr id="311" name="Google Shape;311;p1"/>
          <p:cNvSpPr txBox="1"/>
          <p:nvPr>
            <p:ph idx="1" type="subTitle"/>
          </p:nvPr>
        </p:nvSpPr>
        <p:spPr>
          <a:xfrm>
            <a:off x="2576017" y="4164011"/>
            <a:ext cx="5654992" cy="2266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25"/>
              <a:buNone/>
            </a:pPr>
            <a:r>
              <a:rPr lang="en-US" sz="2100">
                <a:solidFill>
                  <a:schemeClr val="lt1"/>
                </a:solidFill>
              </a:rPr>
              <a:t>THE BASICS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625"/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625"/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25"/>
              <a:buNone/>
            </a:pPr>
            <a:r>
              <a:rPr lang="en-US" sz="21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HTTPS://YOUTU.BE/STCQTLJXLOK</a:t>
            </a:r>
            <a:endParaRPr sz="2100">
              <a:solidFill>
                <a:schemeClr val="lt1"/>
              </a:solidFill>
            </a:endParaRPr>
          </a:p>
        </p:txBody>
      </p:sp>
      <p:grpSp>
        <p:nvGrpSpPr>
          <p:cNvPr id="312" name="Google Shape;312;p1"/>
          <p:cNvGrpSpPr/>
          <p:nvPr/>
        </p:nvGrpSpPr>
        <p:grpSpPr>
          <a:xfrm>
            <a:off x="-1" y="0"/>
            <a:ext cx="1728807" cy="6858001"/>
            <a:chOff x="0" y="0"/>
            <a:chExt cx="2305051" cy="6858001"/>
          </a:xfrm>
        </p:grpSpPr>
        <p:sp>
          <p:nvSpPr>
            <p:cNvPr id="313" name="Google Shape;313;p1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19" name="Google Shape;319;p1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20" name="Google Shape;320;p1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22" name="Google Shape;322;p1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23" name="Google Shape;323;p1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26" name="Google Shape;326;p1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28" name="Google Shape;328;p1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1" name="Google Shape;331;p1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4" name="Google Shape;334;p1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6" name="Google Shape;336;p1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38" name="Google Shape;338;p1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0" name="Google Shape;340;p1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4" name="Google Shape;344;p1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5" name="Google Shape;345;p1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7" name="Google Shape;347;p1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48" name="Google Shape;348;p1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0" name="Google Shape;350;p1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2" name="Google Shape;352;p1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5" name="Google Shape;355;p1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7" name="Google Shape;357;p1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0" name="Google Shape;360;p1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1" name="Google Shape;361;p1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4" name="Google Shape;364;p1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6" name="Google Shape;366;p1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60000"/>
                  </a:srgbClr>
                </a:gs>
                <a:gs pos="100000">
                  <a:srgbClr val="3B95DE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8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>
                <a:solidFill>
                  <a:srgbClr val="134F5C"/>
                </a:solidFill>
              </a:rPr>
              <a:t>DIRECT RELATIONSHIPS</a:t>
            </a:r>
            <a:endParaRPr>
              <a:solidFill>
                <a:srgbClr val="134F5C"/>
              </a:solidFill>
            </a:endParaRPr>
          </a:p>
        </p:txBody>
      </p:sp>
      <p:sp>
        <p:nvSpPr>
          <p:cNvPr id="491" name="Google Shape;491;p8"/>
          <p:cNvSpPr txBox="1"/>
          <p:nvPr>
            <p:ph idx="1" type="body"/>
          </p:nvPr>
        </p:nvSpPr>
        <p:spPr>
          <a:xfrm>
            <a:off x="925035" y="1865212"/>
            <a:ext cx="74295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214312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400"/>
              <a:t>Two </a:t>
            </a:r>
            <a:r>
              <a:rPr lang="en-US"/>
              <a:t>variables</a:t>
            </a:r>
            <a:r>
              <a:rPr lang="en-US" sz="2400"/>
              <a:t> are </a:t>
            </a:r>
            <a:r>
              <a:rPr lang="en-US"/>
              <a:t>relate</a:t>
            </a:r>
            <a:r>
              <a:rPr lang="en-US" sz="2400"/>
              <a:t>d in a way that when one </a:t>
            </a:r>
            <a:r>
              <a:rPr lang="en-US"/>
              <a:t>chang</a:t>
            </a:r>
            <a:r>
              <a:rPr lang="en-US" sz="2400"/>
              <a:t>es the other </a:t>
            </a:r>
            <a:r>
              <a:rPr lang="en-US"/>
              <a:t>chang</a:t>
            </a:r>
            <a:r>
              <a:rPr lang="en-US" sz="2400"/>
              <a:t>es in the same way.</a:t>
            </a:r>
            <a:endParaRPr/>
          </a:p>
          <a:p>
            <a:pPr indent="-214312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en-US" sz="2400"/>
              <a:t>When one decreases the other decreases</a:t>
            </a:r>
            <a:r>
              <a:rPr lang="en-US" sz="2400"/>
              <a:t>.</a:t>
            </a:r>
            <a:endParaRPr/>
          </a:p>
          <a:p>
            <a:pPr indent="-214312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en-US" sz="2400"/>
              <a:t>When one increases the other increases.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2400"/>
              <a:t> </a:t>
            </a:r>
            <a:endParaRPr/>
          </a:p>
          <a:p>
            <a:pPr indent="-214312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400"/>
              <a:t>Examples: </a:t>
            </a:r>
            <a:endParaRPr/>
          </a:p>
          <a:p>
            <a:pPr indent="-216693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000"/>
              <a:t>Clothing size is directly proportional to the age of a child (</a:t>
            </a:r>
            <a:r>
              <a:rPr lang="en-US"/>
              <a:t>increase in age</a:t>
            </a:r>
            <a:r>
              <a:rPr lang="en-US" sz="2000"/>
              <a:t> = increase in size)</a:t>
            </a:r>
            <a:endParaRPr/>
          </a:p>
          <a:p>
            <a:pPr indent="-216693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000"/>
              <a:t>The age of a tree and its size are directly related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9"/>
          <p:cNvSpPr txBox="1"/>
          <p:nvPr>
            <p:ph type="title"/>
          </p:nvPr>
        </p:nvSpPr>
        <p:spPr>
          <a:xfrm>
            <a:off x="857250" y="719323"/>
            <a:ext cx="74295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>
                <a:solidFill>
                  <a:srgbClr val="134F5C"/>
                </a:solidFill>
              </a:rPr>
              <a:t>INDIRECT RELATIONSHIPS</a:t>
            </a:r>
            <a:endParaRPr>
              <a:solidFill>
                <a:srgbClr val="134F5C"/>
              </a:solidFill>
            </a:endParaRPr>
          </a:p>
        </p:txBody>
      </p:sp>
      <p:sp>
        <p:nvSpPr>
          <p:cNvPr id="498" name="Google Shape;498;p9"/>
          <p:cNvSpPr txBox="1"/>
          <p:nvPr>
            <p:ph idx="1" type="body"/>
          </p:nvPr>
        </p:nvSpPr>
        <p:spPr>
          <a:xfrm>
            <a:off x="1112250" y="1914447"/>
            <a:ext cx="7429500" cy="42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214312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400"/>
              <a:t>Two </a:t>
            </a:r>
            <a:r>
              <a:rPr lang="en-US"/>
              <a:t>variable</a:t>
            </a:r>
            <a:r>
              <a:rPr lang="en-US" sz="2400"/>
              <a:t>s are </a:t>
            </a:r>
            <a:r>
              <a:rPr lang="en-US"/>
              <a:t>relat</a:t>
            </a:r>
            <a:r>
              <a:rPr lang="en-US" sz="2400"/>
              <a:t>ed </a:t>
            </a:r>
            <a:r>
              <a:rPr lang="en-US"/>
              <a:t>to </a:t>
            </a:r>
            <a:r>
              <a:rPr lang="en-US" sz="2400"/>
              <a:t>each other such that:</a:t>
            </a:r>
            <a:endParaRPr/>
          </a:p>
          <a:p>
            <a:pPr indent="-216693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en-US"/>
              <a:t>When one variable decreases the other increases</a:t>
            </a:r>
            <a:r>
              <a:rPr lang="en-US"/>
              <a:t>.</a:t>
            </a:r>
            <a:endParaRPr/>
          </a:p>
          <a:p>
            <a:pPr indent="-216693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en-US"/>
              <a:t>When one variable increases the other decreases.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t/>
            </a:r>
            <a:endParaRPr b="1" sz="2400"/>
          </a:p>
          <a:p>
            <a:pPr indent="-214312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400"/>
              <a:t>Examples:</a:t>
            </a:r>
            <a:endParaRPr/>
          </a:p>
          <a:p>
            <a:pPr indent="-216693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000"/>
              <a:t>Golf scores are inversely related to skills</a:t>
            </a:r>
            <a:endParaRPr/>
          </a:p>
          <a:p>
            <a:pPr indent="-217884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/>
              <a:t>(great skill = lower score)</a:t>
            </a:r>
            <a:endParaRPr/>
          </a:p>
          <a:p>
            <a:pPr indent="-216693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000"/>
              <a:t>A car’s miles per gallon is indirectly proportional to its size</a:t>
            </a:r>
            <a:endParaRPr/>
          </a:p>
          <a:p>
            <a:pPr indent="-217884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/>
              <a:t>(large, heavy cars use more gas = low miles per gallon)</a:t>
            </a:r>
            <a:endParaRPr/>
          </a:p>
          <a:p>
            <a:pPr indent="-52387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1"/>
          <p:cNvSpPr txBox="1"/>
          <p:nvPr>
            <p:ph type="title"/>
          </p:nvPr>
        </p:nvSpPr>
        <p:spPr>
          <a:xfrm>
            <a:off x="990600" y="274030"/>
            <a:ext cx="7429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>
                <a:solidFill>
                  <a:srgbClr val="134F5C"/>
                </a:solidFill>
              </a:rPr>
              <a:t>RECIPROCAL RELATIONSHIPS</a:t>
            </a:r>
            <a:endParaRPr>
              <a:solidFill>
                <a:srgbClr val="134F5C"/>
              </a:solidFill>
            </a:endParaRPr>
          </a:p>
        </p:txBody>
      </p:sp>
      <p:sp>
        <p:nvSpPr>
          <p:cNvPr id="504" name="Google Shape;504;p11"/>
          <p:cNvSpPr txBox="1"/>
          <p:nvPr>
            <p:ph idx="1" type="body"/>
          </p:nvPr>
        </p:nvSpPr>
        <p:spPr>
          <a:xfrm>
            <a:off x="856060" y="1371600"/>
            <a:ext cx="7429500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A type of inverse relationship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When one increases the other proportionally decreases</a:t>
            </a:r>
            <a:endParaRPr/>
          </a:p>
          <a:p>
            <a:pPr indent="-38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When two numbers are multiplied together the result is one. (1)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Examples of reciprocals: 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2 and ½ are reciprocals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1/100,000</a:t>
            </a:r>
            <a:r>
              <a:rPr baseline="30000" lang="en-US"/>
              <a:t>th</a:t>
            </a:r>
            <a:r>
              <a:rPr lang="en-US"/>
              <a:t> and 100,000 are reciprocals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625"/>
              <a:buChar char="•"/>
            </a:pPr>
            <a:r>
              <a:rPr lang="en-US" sz="2100"/>
              <a:t>the reciprocal of 10 is 1/10</a:t>
            </a:r>
            <a:endParaRPr sz="2100"/>
          </a:p>
          <a:p>
            <a:pPr indent="-38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505" name="Google Shape;50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86501" y="3578846"/>
            <a:ext cx="3009898" cy="1674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12"/>
          <p:cNvSpPr txBox="1"/>
          <p:nvPr>
            <p:ph type="title"/>
          </p:nvPr>
        </p:nvSpPr>
        <p:spPr>
          <a:xfrm>
            <a:off x="825238" y="-1643670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t/>
            </a:r>
            <a:endParaRPr/>
          </a:p>
        </p:txBody>
      </p:sp>
      <p:sp>
        <p:nvSpPr>
          <p:cNvPr id="511" name="Google Shape;511;p12"/>
          <p:cNvSpPr txBox="1"/>
          <p:nvPr>
            <p:ph idx="1" type="body"/>
          </p:nvPr>
        </p:nvSpPr>
        <p:spPr>
          <a:xfrm>
            <a:off x="990600" y="3282039"/>
            <a:ext cx="74295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Reciprocal relationships: if one factor changes the other changes inversely.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wentieth Century"/>
              <a:buNone/>
            </a:pPr>
            <a:r>
              <a:rPr lang="en-US"/>
              <a:t>So…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None/>
            </a:pPr>
            <a:r>
              <a:rPr lang="en-US" sz="2400"/>
              <a:t>If factor A is doubled, factor B will be halved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None/>
            </a:pPr>
            <a:r>
              <a:rPr lang="en-US" sz="2400"/>
              <a:t>If factor A is tripled, factor B will be 1/3 what it was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wentieth Century"/>
              <a:buNone/>
            </a:pPr>
            <a:r>
              <a:rPr lang="en-US" sz="2400"/>
              <a:t>If factor B is quartered, factor A will quadruple </a:t>
            </a:r>
            <a:endParaRPr sz="2400"/>
          </a:p>
        </p:txBody>
      </p:sp>
      <p:pic>
        <p:nvPicPr>
          <p:cNvPr descr="Reciprocals (Key Stage 3)" id="512" name="Google Shape;51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5000" y="158715"/>
            <a:ext cx="4391025" cy="3041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3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>
                <a:solidFill>
                  <a:srgbClr val="134F5C"/>
                </a:solidFill>
              </a:rPr>
              <a:t>CHECK IN:</a:t>
            </a:r>
            <a:r>
              <a:rPr lang="en-US"/>
              <a:t> </a:t>
            </a:r>
            <a:endParaRPr/>
          </a:p>
        </p:txBody>
      </p:sp>
      <p:sp>
        <p:nvSpPr>
          <p:cNvPr id="519" name="Google Shape;519;p13"/>
          <p:cNvSpPr txBox="1"/>
          <p:nvPr>
            <p:ph idx="1" type="body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Factor A and B are reciprocals. Factor A increases 8 times. What happens to factor B? </a:t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Factors A and B are reciprocals. Factor B is doubled. What will happen to factor A?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4"/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525" name="Google Shape;525;p14"/>
          <p:cNvGrpSpPr/>
          <p:nvPr/>
        </p:nvGrpSpPr>
        <p:grpSpPr>
          <a:xfrm>
            <a:off x="-4575" y="-11384"/>
            <a:ext cx="915604" cy="6858001"/>
            <a:chOff x="-14288" y="0"/>
            <a:chExt cx="1220788" cy="6858001"/>
          </a:xfrm>
        </p:grpSpPr>
        <p:sp>
          <p:nvSpPr>
            <p:cNvPr id="526" name="Google Shape;526;p14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4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4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0" name="Google Shape;530;p14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4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2" name="Google Shape;532;p14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3" name="Google Shape;533;p14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4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4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6" name="Google Shape;536;p14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37" name="Google Shape;537;p14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538" name="Google Shape;538;p14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9" name="Google Shape;539;p14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0" name="Google Shape;540;p14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1" name="Google Shape;541;p14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4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4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4" name="Google Shape;544;p14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4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6" name="Google Shape;546;p14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4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8" name="Google Shape;548;p14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9" name="Google Shape;549;p14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4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4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52" name="Google Shape;552;p14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53" name="Google Shape;55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2" y="-2"/>
            <a:ext cx="304614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14"/>
          <p:cNvSpPr/>
          <p:nvPr/>
        </p:nvSpPr>
        <p:spPr>
          <a:xfrm>
            <a:off x="0" y="1853"/>
            <a:ext cx="3041715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76200" rotWithShape="0" algn="l" dist="38100">
              <a:srgbClr val="000000">
                <a:alpha val="3686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555" name="Google Shape;555;p14"/>
          <p:cNvGrpSpPr/>
          <p:nvPr/>
        </p:nvGrpSpPr>
        <p:grpSpPr>
          <a:xfrm>
            <a:off x="892" y="-9998"/>
            <a:ext cx="915604" cy="6858001"/>
            <a:chOff x="-14288" y="0"/>
            <a:chExt cx="1220788" cy="6858001"/>
          </a:xfrm>
        </p:grpSpPr>
        <p:sp>
          <p:nvSpPr>
            <p:cNvPr id="556" name="Google Shape;556;p14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4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4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4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60" name="Google Shape;560;p14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4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62" name="Google Shape;562;p14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63" name="Google Shape;563;p14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66" name="Google Shape;566;p14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67" name="Google Shape;567;p14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568" name="Google Shape;568;p14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69" name="Google Shape;569;p14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70" name="Google Shape;570;p14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71" name="Google Shape;571;p14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74" name="Google Shape;574;p14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76" name="Google Shape;576;p14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4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78" name="Google Shape;578;p14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79" name="Google Shape;579;p14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4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4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82" name="Google Shape;582;p14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83" name="Google Shape;583;p14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892" y="-13238"/>
            <a:ext cx="304703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14"/>
          <p:cNvSpPr txBox="1"/>
          <p:nvPr>
            <p:ph type="title"/>
          </p:nvPr>
        </p:nvSpPr>
        <p:spPr>
          <a:xfrm>
            <a:off x="639997" y="1134681"/>
            <a:ext cx="2057483" cy="4255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Twentieth Century"/>
              <a:buNone/>
            </a:pPr>
            <a:r>
              <a:rPr lang="en-US" sz="2300">
                <a:solidFill>
                  <a:srgbClr val="FFFFFF"/>
                </a:solidFill>
              </a:rPr>
              <a:t>IMPORTANCE OF </a:t>
            </a:r>
            <a:r>
              <a:rPr lang="en-US" sz="2300">
                <a:solidFill>
                  <a:srgbClr val="FFFFFF"/>
                </a:solidFill>
              </a:rPr>
              <a:t>UNITS </a:t>
            </a:r>
            <a:endParaRPr/>
          </a:p>
        </p:txBody>
      </p:sp>
      <p:grpSp>
        <p:nvGrpSpPr>
          <p:cNvPr id="585" name="Google Shape;585;p14"/>
          <p:cNvGrpSpPr/>
          <p:nvPr/>
        </p:nvGrpSpPr>
        <p:grpSpPr>
          <a:xfrm>
            <a:off x="3449325" y="1817851"/>
            <a:ext cx="5066877" cy="2888685"/>
            <a:chOff x="-47316" y="683169"/>
            <a:chExt cx="5066877" cy="2888685"/>
          </a:xfrm>
        </p:grpSpPr>
        <p:sp>
          <p:nvSpPr>
            <p:cNvPr id="586" name="Google Shape;586;p14"/>
            <p:cNvSpPr/>
            <p:nvPr/>
          </p:nvSpPr>
          <p:spPr>
            <a:xfrm>
              <a:off x="0" y="683169"/>
              <a:ext cx="5019561" cy="52474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5AAD2"/>
                </a:gs>
                <a:gs pos="100000">
                  <a:srgbClr val="498DB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4"/>
            <p:cNvSpPr txBox="1"/>
            <p:nvPr/>
          </p:nvSpPr>
          <p:spPr>
            <a:xfrm>
              <a:off x="25616" y="708785"/>
              <a:ext cx="4968329" cy="4735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Twentieth Century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All numerical values must have units</a:t>
              </a:r>
              <a:endParaRPr/>
            </a:p>
          </p:txBody>
        </p:sp>
        <p:sp>
          <p:nvSpPr>
            <p:cNvPr id="588" name="Google Shape;588;p14"/>
            <p:cNvSpPr/>
            <p:nvPr/>
          </p:nvSpPr>
          <p:spPr>
            <a:xfrm>
              <a:off x="0" y="1274154"/>
              <a:ext cx="5019561" cy="52474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CBFCF"/>
                </a:gs>
                <a:gs pos="100000">
                  <a:srgbClr val="52A6B8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4"/>
            <p:cNvSpPr txBox="1"/>
            <p:nvPr/>
          </p:nvSpPr>
          <p:spPr>
            <a:xfrm>
              <a:off x="25616" y="1299770"/>
              <a:ext cx="4968329" cy="4735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Twentieth Century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Units give the numerical value meaning. </a:t>
              </a:r>
              <a:endParaRPr/>
            </a:p>
          </p:txBody>
        </p:sp>
        <p:sp>
          <p:nvSpPr>
            <p:cNvPr id="590" name="Google Shape;590;p14"/>
            <p:cNvSpPr/>
            <p:nvPr/>
          </p:nvSpPr>
          <p:spPr>
            <a:xfrm>
              <a:off x="0" y="1865139"/>
              <a:ext cx="5019561" cy="52474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85CBC9"/>
                </a:gs>
                <a:gs pos="100000">
                  <a:srgbClr val="5CB4B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4"/>
            <p:cNvSpPr txBox="1"/>
            <p:nvPr/>
          </p:nvSpPr>
          <p:spPr>
            <a:xfrm>
              <a:off x="25616" y="1890755"/>
              <a:ext cx="4968329" cy="4735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Twentieth Century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Example: </a:t>
              </a:r>
              <a:endParaRPr/>
            </a:p>
          </p:txBody>
        </p:sp>
        <p:sp>
          <p:nvSpPr>
            <p:cNvPr id="592" name="Google Shape;592;p14"/>
            <p:cNvSpPr/>
            <p:nvPr/>
          </p:nvSpPr>
          <p:spPr>
            <a:xfrm>
              <a:off x="0" y="2456124"/>
              <a:ext cx="5019561" cy="52474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8DCBB9"/>
                </a:gs>
                <a:gs pos="100000">
                  <a:srgbClr val="64B29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4"/>
            <p:cNvSpPr txBox="1"/>
            <p:nvPr/>
          </p:nvSpPr>
          <p:spPr>
            <a:xfrm>
              <a:off x="25616" y="2481740"/>
              <a:ext cx="4968329" cy="4735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Twentieth Century"/>
                <a:buNone/>
              </a:pPr>
              <a:r>
                <a:rPr lang="en-US" sz="23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Someone </a:t>
              </a:r>
              <a:r>
                <a:rPr b="0" i="0" lang="en-US" sz="2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states that they are 6 tall</a:t>
              </a:r>
              <a:r>
                <a:rPr lang="en-US" sz="23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…?? </a:t>
              </a:r>
              <a:r>
                <a:rPr b="0" i="0" lang="en-US" sz="23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 </a:t>
              </a:r>
              <a:endParaRPr/>
            </a:p>
          </p:txBody>
        </p:sp>
        <p:sp>
          <p:nvSpPr>
            <p:cNvPr id="594" name="Google Shape;594;p14"/>
            <p:cNvSpPr/>
            <p:nvPr/>
          </p:nvSpPr>
          <p:spPr>
            <a:xfrm>
              <a:off x="0" y="3047109"/>
              <a:ext cx="5019561" cy="52474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95C9B0"/>
                </a:gs>
                <a:gs pos="100000">
                  <a:srgbClr val="70B08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4"/>
            <p:cNvSpPr txBox="1"/>
            <p:nvPr/>
          </p:nvSpPr>
          <p:spPr>
            <a:xfrm>
              <a:off x="-47316" y="3047093"/>
              <a:ext cx="5019600" cy="4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Twentieth Century"/>
                <a:buNone/>
              </a:pPr>
              <a:r>
                <a:rPr lang="en-US" sz="21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 unit</a:t>
              </a:r>
              <a:r>
                <a:rPr b="0" i="0" lang="en-US" sz="16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 </a:t>
              </a:r>
              <a:r>
                <a:rPr b="0" i="0" lang="en-US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must be given to </a:t>
              </a:r>
              <a:r>
                <a:rPr lang="en-US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interpret</a:t>
              </a:r>
              <a:r>
                <a:rPr lang="en-US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 </a:t>
              </a:r>
              <a:r>
                <a:rPr b="0" i="0" lang="en-US" sz="1800" u="none" cap="none" strike="noStrik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what 6 tall means</a:t>
              </a:r>
              <a:endParaRPr sz="90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5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>
                <a:solidFill>
                  <a:srgbClr val="134F5C"/>
                </a:solidFill>
              </a:rPr>
              <a:t>IMPORTANCE OF UNITS</a:t>
            </a:r>
            <a:r>
              <a:rPr lang="en-US"/>
              <a:t> </a:t>
            </a:r>
            <a:endParaRPr/>
          </a:p>
        </p:txBody>
      </p:sp>
      <p:sp>
        <p:nvSpPr>
          <p:cNvPr id="601" name="Google Shape;601;p15"/>
          <p:cNvSpPr txBox="1"/>
          <p:nvPr>
            <p:ph idx="1" type="body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14312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400"/>
              <a:t>Unless a number is a percentage or it is directly stated that it is a “unitless” number, units MUST </a:t>
            </a:r>
            <a:r>
              <a:rPr lang="en-US"/>
              <a:t>be given </a:t>
            </a:r>
            <a:r>
              <a:rPr lang="en-US" sz="2400"/>
              <a:t>to define </a:t>
            </a:r>
            <a:r>
              <a:rPr lang="en-US"/>
              <a:t>the </a:t>
            </a:r>
            <a:r>
              <a:rPr lang="en-US" sz="2400"/>
              <a:t>number and eliminate ambiguity. </a:t>
            </a:r>
            <a:endParaRPr/>
          </a:p>
          <a:p>
            <a:pPr indent="-214312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/>
              <a:t>A</a:t>
            </a:r>
            <a:r>
              <a:rPr lang="en-US" sz="2400"/>
              <a:t>ny unit that is technically correct can be used even if it is unconventional</a:t>
            </a:r>
            <a:r>
              <a:rPr lang="en-US"/>
              <a:t>!</a:t>
            </a:r>
            <a:r>
              <a:rPr lang="en-US" sz="2400"/>
              <a:t> </a:t>
            </a:r>
            <a:endParaRPr/>
          </a:p>
          <a:p>
            <a:pPr indent="-216693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000"/>
              <a:t>You can measure a mile in inches, you wouldn’t usually, but it would still be technically correct. </a:t>
            </a:r>
            <a:r>
              <a:rPr i="1" lang="en-US" sz="2000"/>
              <a:t>1 mile= 63,360 inches</a:t>
            </a:r>
            <a:r>
              <a:rPr lang="en-US" sz="2000"/>
              <a:t>  </a:t>
            </a:r>
            <a:endParaRPr/>
          </a:p>
          <a:p>
            <a:pPr indent="-216693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000"/>
              <a:t>You can measure your height in miles and it would still be technically correct!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6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UNITS </a:t>
            </a:r>
            <a:endParaRPr/>
          </a:p>
        </p:txBody>
      </p:sp>
      <p:sp>
        <p:nvSpPr>
          <p:cNvPr id="608" name="Google Shape;608;p16"/>
          <p:cNvSpPr txBox="1"/>
          <p:nvPr>
            <p:ph idx="1" type="body"/>
          </p:nvPr>
        </p:nvSpPr>
        <p:spPr>
          <a:xfrm>
            <a:off x="856060" y="1524000"/>
            <a:ext cx="7429500" cy="50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-228639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5100"/>
              <a:t>All numerical values must have a unit associated with them. Without these units the numbers are ambiguous</a:t>
            </a:r>
            <a:endParaRPr/>
          </a:p>
          <a:p>
            <a:pPr indent="-22863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5100"/>
              <a:t>Units denote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5100"/>
              <a:t>      </a:t>
            </a:r>
            <a:r>
              <a:rPr b="1" lang="en-US" sz="5100"/>
              <a:t>length/distance/circumference: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5100"/>
              <a:t>                  inches, feet, centimeters, meters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5100"/>
              <a:t>      </a:t>
            </a:r>
            <a:r>
              <a:rPr b="1" lang="en-US" sz="5100"/>
              <a:t>time:  </a:t>
            </a:r>
            <a:r>
              <a:rPr lang="en-US" sz="5100"/>
              <a:t>minutes, seconds, milliseconds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5100"/>
              <a:t>      </a:t>
            </a:r>
            <a:r>
              <a:rPr b="1" lang="en-US" sz="5100"/>
              <a:t>volume:  </a:t>
            </a:r>
            <a:r>
              <a:rPr lang="en-US" sz="5100"/>
              <a:t>cm</a:t>
            </a:r>
            <a:r>
              <a:rPr baseline="30000" lang="en-US" sz="5100"/>
              <a:t>3</a:t>
            </a:r>
            <a:r>
              <a:rPr lang="en-US" sz="5100"/>
              <a:t>  ft</a:t>
            </a:r>
            <a:r>
              <a:rPr baseline="30000" lang="en-US" sz="5100"/>
              <a:t>3</a:t>
            </a:r>
            <a:r>
              <a:rPr lang="en-US" sz="5100"/>
              <a:t>, yds</a:t>
            </a:r>
            <a:r>
              <a:rPr baseline="30000" lang="en-US" sz="5100"/>
              <a:t>3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b="1" lang="en-US" sz="5100"/>
              <a:t>	    indexed volume:  </a:t>
            </a:r>
            <a:r>
              <a:rPr lang="en-US" sz="5100"/>
              <a:t>ml/m</a:t>
            </a:r>
            <a:r>
              <a:rPr baseline="30000" lang="en-US" sz="5100"/>
              <a:t>2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b="1" lang="en-US" sz="5100"/>
              <a:t>       area:</a:t>
            </a:r>
            <a:r>
              <a:rPr lang="en-US" sz="5100"/>
              <a:t> cm</a:t>
            </a:r>
            <a:r>
              <a:rPr baseline="30000" lang="en-US" sz="5100"/>
              <a:t>2</a:t>
            </a:r>
            <a:r>
              <a:rPr lang="en-US" sz="5100"/>
              <a:t>, m</a:t>
            </a:r>
            <a:r>
              <a:rPr baseline="30000" lang="en-US" sz="5100"/>
              <a:t>2</a:t>
            </a:r>
            <a:r>
              <a:rPr lang="en-US" sz="5100"/>
              <a:t>, ft</a:t>
            </a:r>
            <a:r>
              <a:rPr baseline="30000" lang="en-US" sz="5100"/>
              <a:t>2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t/>
            </a:r>
            <a:endParaRPr sz="5100"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17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>
                <a:solidFill>
                  <a:srgbClr val="134F5C"/>
                </a:solidFill>
              </a:rPr>
              <a:t>POWERS OF TEN</a:t>
            </a:r>
            <a:endParaRPr>
              <a:solidFill>
                <a:srgbClr val="134F5C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i="1" lang="en-US"/>
              <a:t>Scientific Notation</a:t>
            </a:r>
            <a:endParaRPr i="1"/>
          </a:p>
        </p:txBody>
      </p:sp>
      <p:sp>
        <p:nvSpPr>
          <p:cNvPr id="614" name="Google Shape;614;p17"/>
          <p:cNvSpPr txBox="1"/>
          <p:nvPr>
            <p:ph idx="1" type="body"/>
          </p:nvPr>
        </p:nvSpPr>
        <p:spPr>
          <a:xfrm>
            <a:off x="796925" y="1831050"/>
            <a:ext cx="7617900" cy="40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Very large or very small numbers are often expressed in scientific notation. 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This is a shorthand way to express these long numbers.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Example: </a:t>
            </a:r>
            <a:endParaRPr/>
          </a:p>
          <a:p>
            <a:pPr indent="-228600" lvl="1" marL="68580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0.000000124 =1.24 x 10</a:t>
            </a:r>
            <a:r>
              <a:rPr baseline="30000" lang="en-US" sz="2000"/>
              <a:t>-7</a:t>
            </a:r>
            <a:r>
              <a:rPr lang="en-US" sz="2000"/>
              <a:t> </a:t>
            </a:r>
            <a:endParaRPr baseline="30000" sz="2000"/>
          </a:p>
          <a:p>
            <a:pPr indent="-228600" lvl="1" marL="68580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1,000,000 = 1.0 x 10</a:t>
            </a:r>
            <a:r>
              <a:rPr baseline="30000" lang="en-US" sz="2000"/>
              <a:t>6</a:t>
            </a:r>
            <a:endParaRPr/>
          </a:p>
          <a:p>
            <a:pPr indent="-228600" lvl="1" marL="68580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/>
              <a:t>Shift the decimal point so the number is between one and ten, then c</a:t>
            </a:r>
            <a:r>
              <a:rPr b="1" lang="en-US" sz="2000"/>
              <a:t>ount the zeros!  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b="1" lang="en-US"/>
              <a:t>S</a:t>
            </a:r>
            <a:r>
              <a:rPr b="1" lang="en-US" sz="2400"/>
              <a:t>cientific notation </a:t>
            </a:r>
            <a:r>
              <a:rPr b="1" lang="en-US"/>
              <a:t>translates easily to the metric system.</a:t>
            </a:r>
            <a:endParaRPr b="1"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8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USING THE METRIC SYSTEM</a:t>
            </a:r>
            <a:endParaRPr/>
          </a:p>
        </p:txBody>
      </p:sp>
      <p:sp>
        <p:nvSpPr>
          <p:cNvPr id="620" name="Google Shape;620;p18"/>
          <p:cNvSpPr txBox="1"/>
          <p:nvPr>
            <p:ph idx="1" type="body"/>
          </p:nvPr>
        </p:nvSpPr>
        <p:spPr>
          <a:xfrm>
            <a:off x="856060" y="2249487"/>
            <a:ext cx="74295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The metric system is used for measuring almost everything in the world based on 3 basic units: 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/>
              <a:t>length = meter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/>
              <a:t>mass = kilogram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en-US"/>
              <a:t>second = time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For ultrasound, and specifically for the physics registry, knowing how to convert numbers within the metric system is imperative.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b4e4a5754e_0_0"/>
          <p:cNvSpPr txBox="1"/>
          <p:nvPr>
            <p:ph type="title"/>
          </p:nvPr>
        </p:nvSpPr>
        <p:spPr>
          <a:xfrm>
            <a:off x="856060" y="618518"/>
            <a:ext cx="7429500" cy="1478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Why do we need to </a:t>
            </a:r>
            <a:r>
              <a:rPr lang="en-US">
                <a:solidFill>
                  <a:schemeClr val="dk1"/>
                </a:solidFill>
              </a:rPr>
              <a:t>learn</a:t>
            </a:r>
            <a:r>
              <a:rPr lang="en-US">
                <a:solidFill>
                  <a:schemeClr val="dk1"/>
                </a:solidFill>
              </a:rPr>
              <a:t> about the physics of ultrasound?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3" name="Google Shape;373;g2b4e4a5754e_0_0"/>
          <p:cNvSpPr txBox="1"/>
          <p:nvPr>
            <p:ph idx="1" type="body"/>
          </p:nvPr>
        </p:nvSpPr>
        <p:spPr>
          <a:xfrm>
            <a:off x="856060" y="2249487"/>
            <a:ext cx="7429500" cy="354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Diagnostic ultrasound is widely used to make clinical determinations regarding patient care.  It is a powerful non-invasive imaging tool.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Sonographers must understand how ultrasound waves create images, so they can better manipulate machine settings to optimize, acquire, and interpret quality diagnostic images.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6" name="Google Shape;626;p19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0" y="0"/>
            <a:ext cx="9144002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7" name="Google Shape;627;p19"/>
          <p:cNvGrpSpPr/>
          <p:nvPr/>
        </p:nvGrpSpPr>
        <p:grpSpPr>
          <a:xfrm>
            <a:off x="-1" y="0"/>
            <a:ext cx="1728807" cy="6858001"/>
            <a:chOff x="0" y="0"/>
            <a:chExt cx="2305051" cy="6858001"/>
          </a:xfrm>
        </p:grpSpPr>
        <p:sp>
          <p:nvSpPr>
            <p:cNvPr id="628" name="Google Shape;628;p19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9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34" name="Google Shape;634;p19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35" name="Google Shape;635;p19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37" name="Google Shape;637;p19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38" name="Google Shape;638;p19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1" name="Google Shape;641;p19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9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3" name="Google Shape;643;p19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9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9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6" name="Google Shape;646;p19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9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9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9" name="Google Shape;649;p19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9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1" name="Google Shape;651;p19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9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3" name="Google Shape;653;p19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9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5" name="Google Shape;655;p19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9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9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9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9" name="Google Shape;659;p19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0" name="Google Shape;660;p19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9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2" name="Google Shape;662;p19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3" name="Google Shape;663;p19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9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5" name="Google Shape;665;p19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9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7" name="Google Shape;667;p19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9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9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0" name="Google Shape;670;p19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9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2" name="Google Shape;672;p19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9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9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5" name="Google Shape;675;p19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6" name="Google Shape;676;p19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9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9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9" name="Google Shape;679;p19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9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1" name="Google Shape;681;p19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2" name="Google Shape;682;p19"/>
          <p:cNvSpPr txBox="1"/>
          <p:nvPr>
            <p:ph type="title"/>
          </p:nvPr>
        </p:nvSpPr>
        <p:spPr>
          <a:xfrm>
            <a:off x="1353754" y="5432425"/>
            <a:ext cx="6593681" cy="11024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wentieth Century"/>
              <a:buNone/>
            </a:pPr>
            <a:r>
              <a:rPr lang="en-US" sz="4400"/>
              <a:t>USING THE METRIC SYSTEM</a:t>
            </a:r>
            <a:endParaRPr/>
          </a:p>
        </p:txBody>
      </p:sp>
      <p:pic>
        <p:nvPicPr>
          <p:cNvPr id="683" name="Google Shape;683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89115" y="323094"/>
            <a:ext cx="6916200" cy="5187300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20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en-US" sz="3200"/>
              <a:t>CONVERTING WITH METRICS</a:t>
            </a:r>
            <a:br>
              <a:rPr lang="en-US" sz="3200"/>
            </a:br>
            <a:r>
              <a:rPr lang="en-US" sz="3200"/>
              <a:t> (THE EASY WAY) </a:t>
            </a:r>
            <a:endParaRPr/>
          </a:p>
        </p:txBody>
      </p:sp>
      <p:sp>
        <p:nvSpPr>
          <p:cNvPr id="690" name="Google Shape;690;p20"/>
          <p:cNvSpPr txBox="1"/>
          <p:nvPr>
            <p:ph idx="1" type="body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b="1" lang="en-US" u="sng"/>
              <a:t>Create a number line.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 Symbols"/>
              <a:buNone/>
            </a:pPr>
            <a:r>
              <a:t/>
            </a:r>
            <a:endParaRPr b="1"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</a:pPr>
            <a:r>
              <a:rPr b="1" lang="en-US" sz="2000"/>
              <a:t>  </a:t>
            </a:r>
            <a:r>
              <a:rPr b="1" lang="en-US" sz="2000" u="sng"/>
              <a:t>M            K  H  D         d    c    m                </a:t>
            </a:r>
            <a:r>
              <a:rPr b="1" lang="en-US" sz="2000" u="sng">
                <a:latin typeface="Noto Sans Symbols"/>
                <a:ea typeface="Noto Sans Symbols"/>
                <a:cs typeface="Noto Sans Symbols"/>
                <a:sym typeface="Noto Sans Symbols"/>
              </a:rPr>
              <a:t>μ</a:t>
            </a:r>
            <a:r>
              <a:rPr b="1" lang="en-US" sz="2000" u="sng"/>
              <a:t>      </a:t>
            </a:r>
            <a:endParaRPr b="1" sz="2000"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Noto Sans Symbols"/>
              <a:buNone/>
            </a:pPr>
            <a:r>
              <a:rPr b="1" lang="en-US" sz="2000"/>
              <a:t>  6_5 _4 _ 3_ 2_ 1_ 0 _-1 _-2 _-3 _ -4_-5_ -6</a:t>
            </a:r>
            <a:endParaRPr sz="2000"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 Symbols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Figure out how many spaces are between the prefix that you have and the prefix that you need.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21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CONVERTING WITH METRICS</a:t>
            </a:r>
            <a:endParaRPr/>
          </a:p>
        </p:txBody>
      </p:sp>
      <p:sp>
        <p:nvSpPr>
          <p:cNvPr id="696" name="Google Shape;696;p21"/>
          <p:cNvSpPr txBox="1"/>
          <p:nvPr>
            <p:ph idx="1" type="body"/>
          </p:nvPr>
        </p:nvSpPr>
        <p:spPr>
          <a:xfrm>
            <a:off x="856060" y="1752600"/>
            <a:ext cx="74295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8 m = ___  mm 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 m = 10</a:t>
            </a:r>
            <a:r>
              <a:rPr baseline="30000" lang="en-US" sz="2000"/>
              <a:t>0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mm= 10</a:t>
            </a:r>
            <a:r>
              <a:rPr baseline="30000" lang="en-US" sz="2000"/>
              <a:t>-3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how many spaces are between meters (10</a:t>
            </a:r>
            <a:r>
              <a:rPr baseline="30000" lang="en-US" sz="2000"/>
              <a:t>0</a:t>
            </a:r>
            <a:r>
              <a:rPr lang="en-US" sz="2000"/>
              <a:t>) and mm (10</a:t>
            </a:r>
            <a:r>
              <a:rPr baseline="30000" lang="en-US" sz="2000"/>
              <a:t>-3</a:t>
            </a:r>
            <a:r>
              <a:rPr lang="en-US" sz="2000"/>
              <a:t>) 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3 spaces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our number is going to be moving towards the smaller prefixes. So we move the decimal to the right. </a:t>
            </a:r>
            <a:endParaRPr sz="2000"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🡪</a:t>
            </a:r>
            <a:endParaRPr sz="2000"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8</a:t>
            </a:r>
            <a:r>
              <a:rPr b="1" lang="en-US" sz="2000"/>
              <a:t>.</a:t>
            </a:r>
            <a:r>
              <a:rPr lang="en-US" sz="2000"/>
              <a:t>0.0.0</a:t>
            </a:r>
            <a:r>
              <a:rPr b="1" lang="en-US" sz="2000"/>
              <a:t>.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8000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8 m = 8000 mm</a:t>
            </a: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2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CONVERTING WITH METRICS</a:t>
            </a:r>
            <a:endParaRPr/>
          </a:p>
        </p:txBody>
      </p:sp>
      <p:sp>
        <p:nvSpPr>
          <p:cNvPr id="702" name="Google Shape;702;p22"/>
          <p:cNvSpPr txBox="1"/>
          <p:nvPr>
            <p:ph idx="1" type="body"/>
          </p:nvPr>
        </p:nvSpPr>
        <p:spPr>
          <a:xfrm>
            <a:off x="857250" y="1815922"/>
            <a:ext cx="7429500" cy="42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5000 mHz = ___ kHz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mHz = 10</a:t>
            </a:r>
            <a:r>
              <a:rPr baseline="30000" lang="en-US" sz="2400"/>
              <a:t>-3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kHz = 10</a:t>
            </a:r>
            <a:r>
              <a:rPr baseline="30000" lang="en-US" sz="2400"/>
              <a:t>3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6 spaces between the mHz and kHz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We are going to a larger prefix so we move to the left! 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5000.</a:t>
            </a:r>
            <a:endParaRPr sz="2400"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🡨</a:t>
            </a:r>
            <a:endParaRPr sz="2400"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0</a:t>
            </a:r>
            <a:r>
              <a:rPr b="1" lang="en-US" sz="2400"/>
              <a:t>.</a:t>
            </a:r>
            <a:r>
              <a:rPr lang="en-US" sz="2400"/>
              <a:t>0.0.5.0.0.0</a:t>
            </a:r>
            <a:r>
              <a:rPr b="1" lang="en-US" sz="2400"/>
              <a:t>.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0.005 kHz is the same as 5000 mHz </a:t>
            </a:r>
            <a:endParaRPr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3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CONVERTING WITH METRICS</a:t>
            </a:r>
            <a:endParaRPr/>
          </a:p>
        </p:txBody>
      </p:sp>
      <p:sp>
        <p:nvSpPr>
          <p:cNvPr id="708" name="Google Shape;708;p23"/>
          <p:cNvSpPr txBox="1"/>
          <p:nvPr>
            <p:ph idx="1" type="body"/>
          </p:nvPr>
        </p:nvSpPr>
        <p:spPr>
          <a:xfrm>
            <a:off x="1309325" y="1872149"/>
            <a:ext cx="7429500" cy="39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40506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0.003 km = ___ cm </a:t>
            </a:r>
            <a:endParaRPr/>
          </a:p>
          <a:p>
            <a:pPr indent="-240506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km= 10</a:t>
            </a:r>
            <a:r>
              <a:rPr b="1" baseline="30000" lang="en-US" sz="2000"/>
              <a:t>3</a:t>
            </a:r>
            <a:endParaRPr/>
          </a:p>
          <a:p>
            <a:pPr indent="-240506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cm= 10</a:t>
            </a:r>
            <a:r>
              <a:rPr b="1" baseline="30000" lang="en-US" sz="2000"/>
              <a:t>-2</a:t>
            </a:r>
            <a:endParaRPr/>
          </a:p>
          <a:p>
            <a:pPr indent="-240506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5 spaces between km and cm </a:t>
            </a:r>
            <a:endParaRPr/>
          </a:p>
          <a:p>
            <a:pPr indent="-240506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we are going to a smaller prefix so we move to the right </a:t>
            </a:r>
            <a:endParaRPr b="1" sz="2000"/>
          </a:p>
          <a:p>
            <a:pPr indent="-240506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🡪</a:t>
            </a:r>
            <a:endParaRPr b="1" sz="2000"/>
          </a:p>
          <a:p>
            <a:pPr indent="-240506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move the decimal point 5 spaces to the right </a:t>
            </a:r>
            <a:endParaRPr/>
          </a:p>
          <a:p>
            <a:pPr indent="-240506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0</a:t>
            </a:r>
            <a:r>
              <a:rPr b="1" lang="en-US" sz="2400"/>
              <a:t>.</a:t>
            </a:r>
            <a:r>
              <a:rPr b="1" lang="en-US" sz="2000"/>
              <a:t>0.0.3.0.0</a:t>
            </a:r>
            <a:r>
              <a:rPr b="1" lang="en-US" sz="2400"/>
              <a:t>.</a:t>
            </a:r>
            <a:endParaRPr/>
          </a:p>
          <a:p>
            <a:pPr indent="-240506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 300 cm</a:t>
            </a:r>
            <a:endParaRPr/>
          </a:p>
          <a:p>
            <a:pPr indent="-240506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b="1" lang="en-US" sz="2000"/>
              <a:t>0.003 km = 300 cm </a:t>
            </a:r>
            <a:endParaRPr b="1" sz="2000"/>
          </a:p>
        </p:txBody>
      </p:sp>
      <p:cxnSp>
        <p:nvCxnSpPr>
          <p:cNvPr id="709" name="Google Shape;709;p23"/>
          <p:cNvCxnSpPr/>
          <p:nvPr/>
        </p:nvCxnSpPr>
        <p:spPr>
          <a:xfrm>
            <a:off x="757550" y="4758500"/>
            <a:ext cx="315900" cy="10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5" name="Google Shape;715;p24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0" y="0"/>
            <a:ext cx="9144002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24"/>
          <p:cNvGrpSpPr/>
          <p:nvPr/>
        </p:nvGrpSpPr>
        <p:grpSpPr>
          <a:xfrm>
            <a:off x="-10715" y="0"/>
            <a:ext cx="9040414" cy="6858001"/>
            <a:chOff x="-14288" y="0"/>
            <a:chExt cx="12053888" cy="6858001"/>
          </a:xfrm>
        </p:grpSpPr>
        <p:grpSp>
          <p:nvGrpSpPr>
            <p:cNvPr id="717" name="Google Shape;717;p24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718" name="Google Shape;718;p24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24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24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24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2" name="Google Shape;722;p24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24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4" name="Google Shape;724;p24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5" name="Google Shape;725;p24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24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24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28" name="Google Shape;728;p24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29" name="Google Shape;729;p24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730" name="Google Shape;730;p24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1" name="Google Shape;731;p24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2" name="Google Shape;732;p24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3" name="Google Shape;733;p24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24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24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6" name="Google Shape;736;p24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24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38" name="Google Shape;738;p24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24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40" name="Google Shape;740;p24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41" name="Google Shape;741;p24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24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24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44" name="Google Shape;744;p24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5" name="Google Shape;745;p24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746" name="Google Shape;746;p24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47" name="Google Shape;747;p24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24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24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50" name="Google Shape;750;p24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24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52" name="Google Shape;752;p24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24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754" name="Google Shape;754;p24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24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56" name="Google Shape;756;p24"/>
          <p:cNvSpPr/>
          <p:nvPr/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757" name="Google Shape;75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2" y="-2"/>
            <a:ext cx="304614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Google Shape;758;p24"/>
          <p:cNvSpPr/>
          <p:nvPr/>
        </p:nvSpPr>
        <p:spPr>
          <a:xfrm>
            <a:off x="0" y="1853"/>
            <a:ext cx="3041715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76200" rotWithShape="0" algn="l" dist="38100">
              <a:srgbClr val="000000">
                <a:alpha val="3686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759" name="Google Shape;759;p24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-16897" y="23283"/>
            <a:ext cx="305861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4"/>
          <p:cNvSpPr txBox="1"/>
          <p:nvPr>
            <p:ph type="title"/>
          </p:nvPr>
        </p:nvSpPr>
        <p:spPr>
          <a:xfrm>
            <a:off x="569447" y="1617221"/>
            <a:ext cx="2138563" cy="35915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Twentieth Century"/>
              <a:buNone/>
            </a:pPr>
            <a:r>
              <a:rPr lang="en-US" sz="2800">
                <a:solidFill>
                  <a:srgbClr val="FFFFFF"/>
                </a:solidFill>
              </a:rPr>
              <a:t>FIND A PNEUMONIC THAT HELPS </a:t>
            </a:r>
            <a:r>
              <a:rPr b="1" lang="en-US" sz="2800">
                <a:solidFill>
                  <a:srgbClr val="FFFFFF"/>
                </a:solidFill>
              </a:rPr>
              <a:t>YOU</a:t>
            </a:r>
            <a:r>
              <a:rPr lang="en-US" sz="2800">
                <a:solidFill>
                  <a:srgbClr val="FFFFFF"/>
                </a:solidFill>
              </a:rPr>
              <a:t> REMEMBER</a:t>
            </a:r>
            <a:endParaRPr/>
          </a:p>
        </p:txBody>
      </p:sp>
      <p:grpSp>
        <p:nvGrpSpPr>
          <p:cNvPr id="761" name="Google Shape;761;p24"/>
          <p:cNvGrpSpPr/>
          <p:nvPr/>
        </p:nvGrpSpPr>
        <p:grpSpPr>
          <a:xfrm>
            <a:off x="0" y="0"/>
            <a:ext cx="915604" cy="6858001"/>
            <a:chOff x="-14288" y="0"/>
            <a:chExt cx="1220788" cy="6858001"/>
          </a:xfrm>
        </p:grpSpPr>
        <p:sp>
          <p:nvSpPr>
            <p:cNvPr id="762" name="Google Shape;762;p24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4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4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4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6" name="Google Shape;766;p24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4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8" name="Google Shape;768;p24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9" name="Google Shape;769;p24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4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4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2" name="Google Shape;772;p24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73" name="Google Shape;773;p24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774" name="Google Shape;774;p24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5" name="Google Shape;775;p24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6" name="Google Shape;776;p24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7" name="Google Shape;777;p24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4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4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0" name="Google Shape;780;p24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4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2" name="Google Shape;782;p24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4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4" name="Google Shape;784;p24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5" name="Google Shape;785;p24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4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4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8" name="Google Shape;788;p24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89" name="Google Shape;789;p24"/>
          <p:cNvPicPr preferRelativeResize="0"/>
          <p:nvPr>
            <p:ph idx="4294967295" type="body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82572" y="456406"/>
            <a:ext cx="5133034" cy="4017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00694" y="4591094"/>
            <a:ext cx="2088815" cy="2043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25"/>
          <p:cNvSpPr txBox="1"/>
          <p:nvPr>
            <p:ph idx="4294967295" type="title"/>
          </p:nvPr>
        </p:nvSpPr>
        <p:spPr>
          <a:xfrm>
            <a:off x="1009651" y="228600"/>
            <a:ext cx="7429500" cy="14779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REAL WORLD APPLICATION</a:t>
            </a:r>
            <a:endParaRPr/>
          </a:p>
        </p:txBody>
      </p:sp>
      <p:sp>
        <p:nvSpPr>
          <p:cNvPr id="796" name="Google Shape;796;p25"/>
          <p:cNvSpPr txBox="1"/>
          <p:nvPr>
            <p:ph idx="4294967295" type="body"/>
          </p:nvPr>
        </p:nvSpPr>
        <p:spPr>
          <a:xfrm>
            <a:off x="1063677" y="1364729"/>
            <a:ext cx="7330816" cy="50410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You’ve completed a Bilateral Lower Extremity Venous Duplex with Reflux with the following measurements: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SFJ: 4.2 cm with 1005 ms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GSV Prox: 4.6 cm with 605 ms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GSV Mid: 3.8 cm with 402 ms of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GSV Distal: 2.2 cm with 300 ms of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SSV: 2.8 cm with 209 ms of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1600"/>
              <a:t>Your reporting template reports the length measurements in mm and time measurements in secs. Please convert: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SFJ: _______ mm with _______ secs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GSV Prox: _______ mm with _______secs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GSV Mid: ______ mm with _______secs of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GSV Distal: _______ mm with _______secs of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rPr lang="en-US" sz="1600"/>
              <a:t>SSV: _______ mm with _______secs of Reflux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Noto Sans Symbols"/>
              <a:buNone/>
            </a:pPr>
            <a:r>
              <a:t/>
            </a:r>
            <a:endParaRPr sz="1800"/>
          </a:p>
        </p:txBody>
      </p:sp>
      <p:pic>
        <p:nvPicPr>
          <p:cNvPr id="797" name="Google Shape;79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9273" y="1948279"/>
            <a:ext cx="2451002" cy="16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26"/>
          <p:cNvSpPr txBox="1"/>
          <p:nvPr>
            <p:ph type="title"/>
          </p:nvPr>
        </p:nvSpPr>
        <p:spPr>
          <a:xfrm>
            <a:off x="1219200" y="313664"/>
            <a:ext cx="655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REAL WORLD APPLICATION	</a:t>
            </a:r>
            <a:endParaRPr/>
          </a:p>
        </p:txBody>
      </p:sp>
      <p:sp>
        <p:nvSpPr>
          <p:cNvPr id="803" name="Google Shape;803;p26"/>
          <p:cNvSpPr txBox="1"/>
          <p:nvPr>
            <p:ph idx="1" type="body"/>
          </p:nvPr>
        </p:nvSpPr>
        <p:spPr>
          <a:xfrm>
            <a:off x="762113" y="2633908"/>
            <a:ext cx="2674158" cy="372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 Symbols"/>
              <a:buNone/>
            </a:pPr>
            <a:r>
              <a:rPr lang="en-US" sz="2400"/>
              <a:t>LA length: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 Symbols"/>
              <a:buNone/>
            </a:pPr>
            <a:r>
              <a:rPr lang="en-US" sz="2400"/>
              <a:t>LA area: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 Symbols"/>
              <a:buNone/>
            </a:pPr>
            <a:r>
              <a:rPr lang="en-US" sz="2400"/>
              <a:t>LA volume: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oto Sans Symbols"/>
              <a:buNone/>
            </a:pPr>
            <a:r>
              <a:rPr lang="en-US" sz="2400"/>
              <a:t>LA volume/BSA:</a:t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804" name="Google Shape;804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52866" y="2355330"/>
            <a:ext cx="4800599" cy="3890428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p26"/>
          <p:cNvSpPr txBox="1"/>
          <p:nvPr/>
        </p:nvSpPr>
        <p:spPr>
          <a:xfrm>
            <a:off x="762000" y="1394519"/>
            <a:ext cx="7953331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You’ve completed a transthoracic echocardiogram and acquired this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tracing of the left atrium in the apical 4 chamber view: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"/>
          <p:cNvSpPr txBox="1"/>
          <p:nvPr>
            <p:ph type="title"/>
          </p:nvPr>
        </p:nvSpPr>
        <p:spPr>
          <a:xfrm>
            <a:off x="856059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300"/>
              <a:buFont typeface="PT Sans"/>
              <a:buNone/>
            </a:pPr>
            <a:r>
              <a:rPr b="1" i="0" lang="en-US" sz="3300" cap="none">
                <a:solidFill>
                  <a:srgbClr val="0070C0"/>
                </a:solidFill>
                <a:latin typeface="PT Sans"/>
                <a:ea typeface="PT Sans"/>
                <a:cs typeface="PT Sans"/>
                <a:sym typeface="PT Sans"/>
              </a:rPr>
              <a:t>SONOGRAPHY PRINCIPLES AND INSTRUMENTATION – ARDMS SPI EXAM</a:t>
            </a:r>
            <a:br>
              <a:rPr b="1" i="0" lang="en-US" sz="3300" cap="none">
                <a:solidFill>
                  <a:srgbClr val="0070C0"/>
                </a:solidFill>
                <a:latin typeface="PT Sans"/>
                <a:ea typeface="PT Sans"/>
                <a:cs typeface="PT Sans"/>
                <a:sym typeface="PT Sans"/>
              </a:rPr>
            </a:br>
            <a:endParaRPr sz="3300">
              <a:solidFill>
                <a:srgbClr val="0070C0"/>
              </a:solidFill>
            </a:endParaRPr>
          </a:p>
        </p:txBody>
      </p:sp>
      <p:pic>
        <p:nvPicPr>
          <p:cNvPr descr="WRMSD Research" id="379" name="Google Shape;379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6059" y="2514600"/>
            <a:ext cx="3516925" cy="2535457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380" name="Google Shape;380;p2"/>
          <p:cNvSpPr txBox="1"/>
          <p:nvPr>
            <p:ph idx="1" type="body"/>
          </p:nvPr>
        </p:nvSpPr>
        <p:spPr>
          <a:xfrm>
            <a:off x="4752544" y="2249487"/>
            <a:ext cx="41628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110 questions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2 hours (120 minutes) long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500"/>
              <a:buChar char="•"/>
            </a:pPr>
            <a:r>
              <a:rPr lang="en-US"/>
              <a:t>1.09 minutes per question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500"/>
              <a:buChar char="•"/>
            </a:pPr>
            <a:r>
              <a:rPr lang="en-US"/>
              <a:t>This is how time for Quizzes/Tests are calculated </a:t>
            </a:r>
            <a:endParaRPr/>
          </a:p>
          <a:p>
            <a:pPr indent="-6985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t/>
            </a:r>
            <a:endParaRPr/>
          </a:p>
          <a:p>
            <a:pPr indent="-6985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"/>
          <p:cNvSpPr txBox="1"/>
          <p:nvPr>
            <p:ph type="title"/>
          </p:nvPr>
        </p:nvSpPr>
        <p:spPr>
          <a:xfrm>
            <a:off x="856059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GRAPHS</a:t>
            </a:r>
            <a:endParaRPr/>
          </a:p>
        </p:txBody>
      </p:sp>
      <p:pic>
        <p:nvPicPr>
          <p:cNvPr id="386" name="Google Shape;38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6058" y="2713838"/>
            <a:ext cx="2620948" cy="2620948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387" name="Google Shape;387;p3"/>
          <p:cNvSpPr txBox="1"/>
          <p:nvPr>
            <p:ph idx="1" type="body"/>
          </p:nvPr>
        </p:nvSpPr>
        <p:spPr>
          <a:xfrm>
            <a:off x="3775934" y="2249487"/>
            <a:ext cx="45096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In ultrasound, information is often displayed in the form of a graph.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The most used graphs have perpendicular lines on which data is displayed.  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An x-axis or horizontal line 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A y-axis or vertical line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"/>
          <p:cNvSpPr txBox="1"/>
          <p:nvPr>
            <p:ph type="title"/>
          </p:nvPr>
        </p:nvSpPr>
        <p:spPr>
          <a:xfrm>
            <a:off x="762000" y="914400"/>
            <a:ext cx="79248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APPLYING GRAPHS TO ULTRASOUND</a:t>
            </a:r>
            <a:endParaRPr/>
          </a:p>
        </p:txBody>
      </p:sp>
      <p:sp>
        <p:nvSpPr>
          <p:cNvPr id="393" name="Google Shape;393;p4"/>
          <p:cNvSpPr txBox="1"/>
          <p:nvPr>
            <p:ph idx="1" type="body"/>
          </p:nvPr>
        </p:nvSpPr>
        <p:spPr>
          <a:xfrm>
            <a:off x="838200" y="2362200"/>
            <a:ext cx="3775075" cy="372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This is a spectral Doppler tracing that is used to measure blood velocity.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In this case: 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The x axis is time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 sz="2000"/>
              <a:t>The Y axis represents velocity of blood </a:t>
            </a:r>
            <a:endParaRPr/>
          </a:p>
        </p:txBody>
      </p:sp>
      <p:pic>
        <p:nvPicPr>
          <p:cNvPr id="394" name="Google Shape;394;p4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4412" y="2819400"/>
            <a:ext cx="3642792" cy="28292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"/>
          <p:cNvSpPr txBox="1"/>
          <p:nvPr>
            <p:ph type="title"/>
          </p:nvPr>
        </p:nvSpPr>
        <p:spPr>
          <a:xfrm>
            <a:off x="762000" y="762000"/>
            <a:ext cx="7924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RELEVANCE</a:t>
            </a:r>
            <a:endParaRPr/>
          </a:p>
        </p:txBody>
      </p:sp>
      <p:sp>
        <p:nvSpPr>
          <p:cNvPr id="400" name="Google Shape;400;p5"/>
          <p:cNvSpPr txBox="1"/>
          <p:nvPr>
            <p:ph idx="1" type="body"/>
          </p:nvPr>
        </p:nvSpPr>
        <p:spPr>
          <a:xfrm>
            <a:off x="699600" y="1727650"/>
            <a:ext cx="3872400" cy="41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In m-mode ultrasound the x-axis represents time and the y axis represents the depth of reflectors (distance from the  transducer)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I</a:t>
            </a:r>
            <a:r>
              <a:rPr lang="en-US" sz="2400"/>
              <a:t>n echocardiography M-mode is used to </a:t>
            </a:r>
            <a:r>
              <a:rPr lang="en-US"/>
              <a:t>assess motion of the</a:t>
            </a:r>
            <a:r>
              <a:rPr lang="en-US" sz="2400"/>
              <a:t> heart and valves in real time.</a:t>
            </a:r>
            <a:endParaRPr/>
          </a:p>
        </p:txBody>
      </p:sp>
      <p:pic>
        <p:nvPicPr>
          <p:cNvPr id="401" name="Google Shape;401;p5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8200" y="1295400"/>
            <a:ext cx="4310063" cy="4830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997C9"/>
            </a:gs>
            <a:gs pos="100000">
              <a:srgbClr val="002355"/>
            </a:gs>
          </a:gsLst>
          <a:lin ang="5040000" scaled="0"/>
        </a:gra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rgbClr val="2997C9"/>
              </a:gs>
              <a:gs pos="100000">
                <a:srgbClr val="002355"/>
              </a:gs>
            </a:gsLst>
            <a:lin ang="504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07" name="Google Shape;407;p6"/>
          <p:cNvSpPr txBox="1"/>
          <p:nvPr>
            <p:ph type="title"/>
          </p:nvPr>
        </p:nvSpPr>
        <p:spPr>
          <a:xfrm>
            <a:off x="856059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RELATIONSHIPS</a:t>
            </a:r>
            <a:endParaRPr/>
          </a:p>
        </p:txBody>
      </p:sp>
      <p:grpSp>
        <p:nvGrpSpPr>
          <p:cNvPr id="408" name="Google Shape;408;p6"/>
          <p:cNvGrpSpPr/>
          <p:nvPr/>
        </p:nvGrpSpPr>
        <p:grpSpPr>
          <a:xfrm>
            <a:off x="856964" y="3054493"/>
            <a:ext cx="7427685" cy="2357405"/>
            <a:chOff x="906" y="613722"/>
            <a:chExt cx="7427685" cy="2357405"/>
          </a:xfrm>
        </p:grpSpPr>
        <p:sp>
          <p:nvSpPr>
            <p:cNvPr id="409" name="Google Shape;409;p6"/>
            <p:cNvSpPr/>
            <p:nvPr/>
          </p:nvSpPr>
          <p:spPr>
            <a:xfrm>
              <a:off x="906" y="613722"/>
              <a:ext cx="3183293" cy="2021391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A3D362"/>
                </a:gs>
                <a:gs pos="100000">
                  <a:srgbClr val="88C22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354606" y="949736"/>
              <a:ext cx="3183293" cy="2021391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9525">
              <a:solidFill>
                <a:srgbClr val="99CD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6"/>
            <p:cNvSpPr txBox="1"/>
            <p:nvPr/>
          </p:nvSpPr>
          <p:spPr>
            <a:xfrm>
              <a:off x="413811" y="1008941"/>
              <a:ext cx="3064883" cy="19029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3800" lIns="83800" spcFirstLastPara="1" rIns="83800" wrap="square" tIns="838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Twentieth Century"/>
                <a:buNone/>
              </a:pPr>
              <a:r>
                <a:rPr b="0" i="0" lang="en-US" sz="2200" u="none" cap="none" strike="noStrike">
                  <a:solidFill>
                    <a:srgbClr val="38761D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In ultrasound physics, we often describe the relationships between two different parameters or variables. </a:t>
              </a:r>
              <a:endParaRPr>
                <a:solidFill>
                  <a:srgbClr val="38761D"/>
                </a:solidFill>
              </a:endParaRPr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3891599" y="613722"/>
              <a:ext cx="3183293" cy="2021391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A3D362"/>
                </a:gs>
                <a:gs pos="100000">
                  <a:srgbClr val="88C22D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4245298" y="949736"/>
              <a:ext cx="3183293" cy="2021391"/>
            </a:xfrm>
            <a:prstGeom prst="roundRect">
              <a:avLst>
                <a:gd fmla="val 10000" name="adj"/>
              </a:avLst>
            </a:prstGeom>
            <a:solidFill>
              <a:schemeClr val="lt1">
                <a:alpha val="89803"/>
              </a:schemeClr>
            </a:solidFill>
            <a:ln cap="flat" cmpd="sng" w="9525">
              <a:solidFill>
                <a:srgbClr val="99CD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6"/>
            <p:cNvSpPr txBox="1"/>
            <p:nvPr/>
          </p:nvSpPr>
          <p:spPr>
            <a:xfrm>
              <a:off x="4304503" y="1008941"/>
              <a:ext cx="3064800" cy="190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3800" lIns="83800" spcFirstLastPara="1" rIns="83800" wrap="square" tIns="838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Twentieth Century"/>
                <a:buNone/>
              </a:pPr>
              <a:r>
                <a:rPr b="0" i="0" lang="en-US" sz="2200" u="none" cap="none" strike="noStrike">
                  <a:solidFill>
                    <a:srgbClr val="38761D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Two items </a:t>
              </a:r>
              <a:r>
                <a:rPr lang="en-US" sz="2200">
                  <a:solidFill>
                    <a:srgbClr val="38761D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can be </a:t>
              </a:r>
              <a:endParaRPr sz="2200">
                <a:solidFill>
                  <a:srgbClr val="38761D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Twentieth Century"/>
                <a:buNone/>
              </a:pPr>
              <a:r>
                <a:rPr b="1" lang="en-US" sz="2200">
                  <a:solidFill>
                    <a:srgbClr val="38761D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Related</a:t>
              </a:r>
              <a:r>
                <a:rPr b="0" i="0" lang="en-US" sz="2200" u="none" cap="none" strike="noStrike">
                  <a:solidFill>
                    <a:srgbClr val="38761D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 (</a:t>
              </a:r>
              <a:r>
                <a:rPr b="1" i="0" lang="en-US" sz="2200" u="none" cap="none" strike="noStrike">
                  <a:solidFill>
                    <a:srgbClr val="38761D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proportional) or Unrelated </a:t>
              </a:r>
              <a:endParaRPr>
                <a:solidFill>
                  <a:srgbClr val="134F5C"/>
                </a:solidFill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oogle Shape;419;p10"/>
          <p:cNvGrpSpPr/>
          <p:nvPr/>
        </p:nvGrpSpPr>
        <p:grpSpPr>
          <a:xfrm>
            <a:off x="0" y="-1"/>
            <a:ext cx="9144002" cy="6858001"/>
            <a:chOff x="0" y="-1"/>
            <a:chExt cx="12192003" cy="6858001"/>
          </a:xfrm>
        </p:grpSpPr>
        <p:sp>
          <p:nvSpPr>
            <p:cNvPr id="420" name="Google Shape;420;p10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421" name="Google Shape;421;p10"/>
            <p:cNvPicPr preferRelativeResize="0"/>
            <p:nvPr/>
          </p:nvPicPr>
          <p:blipFill rotWithShape="1">
            <a:blip r:embed="rId4">
              <a:alphaModFix amt="30000"/>
            </a:blip>
            <a:srcRect b="0" l="0" r="0" t="0"/>
            <a:stretch/>
          </p:blipFill>
          <p:spPr>
            <a:xfrm>
              <a:off x="0" y="-1"/>
              <a:ext cx="12192003" cy="6858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22" name="Google Shape;422;p10"/>
          <p:cNvSpPr txBox="1"/>
          <p:nvPr>
            <p:ph type="title"/>
          </p:nvPr>
        </p:nvSpPr>
        <p:spPr>
          <a:xfrm>
            <a:off x="4836318" y="618518"/>
            <a:ext cx="34491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Twentieth Century"/>
              <a:buNone/>
            </a:pPr>
            <a:r>
              <a:rPr lang="en-US" sz="3300"/>
              <a:t>NO RELATIONSHIP OR UNRELATED</a:t>
            </a:r>
            <a:endParaRPr/>
          </a:p>
        </p:txBody>
      </p:sp>
      <p:pic>
        <p:nvPicPr>
          <p:cNvPr id="423" name="Google Shape;423;p10"/>
          <p:cNvPicPr preferRelativeResize="0"/>
          <p:nvPr/>
        </p:nvPicPr>
        <p:blipFill rotWithShape="1">
          <a:blip r:embed="rId5">
            <a:alphaModFix/>
          </a:blip>
          <a:srcRect b="0" l="33241" r="29225" t="0"/>
          <a:stretch/>
        </p:blipFill>
        <p:spPr>
          <a:xfrm>
            <a:off x="-4197" y="10"/>
            <a:ext cx="4576197" cy="68579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4" name="Google Shape;424;p10"/>
          <p:cNvGrpSpPr/>
          <p:nvPr/>
        </p:nvGrpSpPr>
        <p:grpSpPr>
          <a:xfrm>
            <a:off x="-1" y="0"/>
            <a:ext cx="1728807" cy="6858001"/>
            <a:chOff x="0" y="0"/>
            <a:chExt cx="2305051" cy="6858001"/>
          </a:xfrm>
        </p:grpSpPr>
        <p:sp>
          <p:nvSpPr>
            <p:cNvPr id="425" name="Google Shape;425;p10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31" name="Google Shape;431;p10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32" name="Google Shape;432;p10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34" name="Google Shape;434;p10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35" name="Google Shape;435;p10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0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0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38" name="Google Shape;438;p10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0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40" name="Google Shape;440;p10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43" name="Google Shape;443;p10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0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0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46" name="Google Shape;446;p10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0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48" name="Google Shape;448;p10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50" name="Google Shape;450;p10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52" name="Google Shape;452;p10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0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0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56" name="Google Shape;456;p10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57" name="Google Shape;457;p10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0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59" name="Google Shape;459;p10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60" name="Google Shape;460;p10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0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62" name="Google Shape;462;p10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0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64" name="Google Shape;464;p10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0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0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67" name="Google Shape;467;p10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69" name="Google Shape;469;p10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0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72" name="Google Shape;472;p10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73" name="Google Shape;473;p10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0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0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76" name="Google Shape;476;p10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478" name="Google Shape;478;p10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" name="Google Shape;479;p10"/>
          <p:cNvSpPr txBox="1"/>
          <p:nvPr>
            <p:ph idx="1" type="body"/>
          </p:nvPr>
        </p:nvSpPr>
        <p:spPr>
          <a:xfrm>
            <a:off x="4836318" y="2249487"/>
            <a:ext cx="34491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200"/>
              <a:t>Two items that are not associated or have no bearing upon each other. </a:t>
            </a:r>
            <a:endParaRPr/>
          </a:p>
          <a:p>
            <a:pPr indent="-67071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 sz="2200"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200"/>
              <a:t>Examples: </a:t>
            </a:r>
            <a:endParaRPr/>
          </a:p>
          <a:p>
            <a:pPr indent="-228600" lvl="1" marL="685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200"/>
              <a:t>Hair color is unrelated to intelligence </a:t>
            </a:r>
            <a:endParaRPr/>
          </a:p>
          <a:p>
            <a:pPr indent="-228600" lvl="1" marL="685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en-US" sz="2200"/>
              <a:t>Your income is unrelated to your eye color. </a:t>
            </a:r>
            <a:endParaRPr/>
          </a:p>
          <a:p>
            <a:pPr indent="-228600" lvl="1" marL="685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Twentieth Century"/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"/>
          <p:cNvSpPr txBox="1"/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TYPES OF RELATIONSHIPS</a:t>
            </a:r>
            <a:endParaRPr/>
          </a:p>
        </p:txBody>
      </p:sp>
      <p:sp>
        <p:nvSpPr>
          <p:cNvPr id="485" name="Google Shape;485;p7"/>
          <p:cNvSpPr txBox="1"/>
          <p:nvPr>
            <p:ph idx="1" type="body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When variables are related, they can be: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>
                <a:solidFill>
                  <a:srgbClr val="134F5C"/>
                </a:solidFill>
              </a:rPr>
              <a:t>Directly related</a:t>
            </a:r>
            <a:r>
              <a:rPr lang="en-US"/>
              <a:t> (directly proportional)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>
                <a:solidFill>
                  <a:srgbClr val="134F5C"/>
                </a:solidFill>
              </a:rPr>
              <a:t>Inversely related</a:t>
            </a:r>
            <a:r>
              <a:rPr lang="en-US"/>
              <a:t> (inversely proportional)</a:t>
            </a:r>
            <a:endParaRPr/>
          </a:p>
          <a:p>
            <a:pPr indent="-244475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>
                <a:solidFill>
                  <a:srgbClr val="134F5C"/>
                </a:solidFill>
              </a:rPr>
              <a:t>Reciprocally</a:t>
            </a:r>
            <a:r>
              <a:rPr lang="en-US"/>
              <a:t> related</a:t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2010-06-08T21:07:55Z</dcterms:created>
  <dc:creator>Tecca Perkins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0x0101003BCD649E082A6D408757A4E9A2C25346</vt:lpwstr>
  </property>
</Properties>
</file>